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8" r:id="rId2"/>
    <p:sldId id="300" r:id="rId3"/>
    <p:sldId id="259" r:id="rId4"/>
    <p:sldId id="301" r:id="rId5"/>
    <p:sldId id="324" r:id="rId6"/>
    <p:sldId id="323" r:id="rId7"/>
    <p:sldId id="325" r:id="rId8"/>
    <p:sldId id="327" r:id="rId9"/>
    <p:sldId id="320" r:id="rId10"/>
    <p:sldId id="302" r:id="rId11"/>
    <p:sldId id="322" r:id="rId12"/>
    <p:sldId id="326" r:id="rId13"/>
    <p:sldId id="296" r:id="rId14"/>
    <p:sldId id="328" r:id="rId15"/>
    <p:sldId id="306" r:id="rId16"/>
    <p:sldId id="308" r:id="rId17"/>
    <p:sldId id="309" r:id="rId18"/>
    <p:sldId id="321" r:id="rId19"/>
    <p:sldId id="318" r:id="rId20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CA04A4-55B8-4900-933D-4E724D6B0EB4}" type="doc">
      <dgm:prSet loTypeId="urn:microsoft.com/office/officeart/2005/8/layout/hList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03C043CA-A2CF-452F-89CA-416EC2ABBF48}">
      <dgm:prSet phldrT="[Текст]"/>
      <dgm:spPr/>
      <dgm:t>
        <a:bodyPr/>
        <a:lstStyle/>
        <a:p>
          <a:r>
            <a:rPr lang="ru-RU" dirty="0" smtClean="0"/>
            <a:t>Частная собственность более эффективна</a:t>
          </a:r>
          <a:endParaRPr lang="ru-RU" dirty="0"/>
        </a:p>
      </dgm:t>
    </dgm:pt>
    <dgm:pt modelId="{3F6C243F-A715-472C-B452-A93EA720B1F5}" type="parTrans" cxnId="{735973A9-1CBC-4FB9-942F-5221428574FC}">
      <dgm:prSet/>
      <dgm:spPr/>
      <dgm:t>
        <a:bodyPr/>
        <a:lstStyle/>
        <a:p>
          <a:endParaRPr lang="ru-RU"/>
        </a:p>
      </dgm:t>
    </dgm:pt>
    <dgm:pt modelId="{B558546C-9989-465F-ADB3-23ECFABB7ABA}" type="sibTrans" cxnId="{735973A9-1CBC-4FB9-942F-5221428574FC}">
      <dgm:prSet/>
      <dgm:spPr/>
      <dgm:t>
        <a:bodyPr/>
        <a:lstStyle/>
        <a:p>
          <a:endParaRPr lang="ru-RU"/>
        </a:p>
      </dgm:t>
    </dgm:pt>
    <dgm:pt modelId="{71216DAD-4243-4C06-927C-DFCB93409FD2}">
      <dgm:prSet phldrT="[Текст]" custT="1"/>
      <dgm:spPr/>
      <dgm:t>
        <a:bodyPr/>
        <a:lstStyle/>
        <a:p>
          <a:r>
            <a:rPr lang="ru-RU" sz="1400" dirty="0" smtClean="0"/>
            <a:t> Данные 50 исследований  стран Запада ХХ в.  свидетельствуют о том, что при учете широкого круга факторов [влияющих на эффективность хозяйственных операций] крупные промышленные фирмы со смешанной собственностью и аналогичные фирмы, полностью принадлежащие государству, обнаруживают </a:t>
          </a:r>
          <a:r>
            <a:rPr lang="ru-RU" sz="1400" b="1" dirty="0" smtClean="0"/>
            <a:t>существенно меньшую эффективность </a:t>
          </a:r>
          <a:r>
            <a:rPr lang="ru-RU" sz="1400" dirty="0" smtClean="0"/>
            <a:t>по сравнению с подобными им частными компаниями</a:t>
          </a:r>
          <a:endParaRPr lang="ru-RU" sz="1400" dirty="0"/>
        </a:p>
      </dgm:t>
    </dgm:pt>
    <dgm:pt modelId="{C93720AD-2072-471B-BEFF-4A6FD4877C62}" type="parTrans" cxnId="{FCF1182B-5C58-4A8F-B7C9-1728D9F3A7B6}">
      <dgm:prSet/>
      <dgm:spPr/>
      <dgm:t>
        <a:bodyPr/>
        <a:lstStyle/>
        <a:p>
          <a:endParaRPr lang="ru-RU"/>
        </a:p>
      </dgm:t>
    </dgm:pt>
    <dgm:pt modelId="{4F42938C-4400-4E6F-A64C-DD2A16777B9E}" type="sibTrans" cxnId="{FCF1182B-5C58-4A8F-B7C9-1728D9F3A7B6}">
      <dgm:prSet/>
      <dgm:spPr/>
      <dgm:t>
        <a:bodyPr/>
        <a:lstStyle/>
        <a:p>
          <a:endParaRPr lang="ru-RU"/>
        </a:p>
      </dgm:t>
    </dgm:pt>
    <dgm:pt modelId="{5CB1AE39-B745-4D6D-B879-8BC14CF651F9}">
      <dgm:prSet phldrT="[Текст]"/>
      <dgm:spPr/>
      <dgm:t>
        <a:bodyPr/>
        <a:lstStyle/>
        <a:p>
          <a:r>
            <a:rPr lang="ru-RU" dirty="0" smtClean="0"/>
            <a:t>Приватизация  -  инструмент, но не панацея</a:t>
          </a:r>
          <a:endParaRPr lang="ru-RU" dirty="0"/>
        </a:p>
      </dgm:t>
    </dgm:pt>
    <dgm:pt modelId="{109C282D-B30A-4B7F-9135-9ABA22419DBB}" type="parTrans" cxnId="{B8BAE6E4-FFF3-481D-9048-DA019D15CF41}">
      <dgm:prSet/>
      <dgm:spPr/>
      <dgm:t>
        <a:bodyPr/>
        <a:lstStyle/>
        <a:p>
          <a:endParaRPr lang="ru-RU"/>
        </a:p>
      </dgm:t>
    </dgm:pt>
    <dgm:pt modelId="{0F6CA68D-BDAC-482E-A6D5-55268C029A49}" type="sibTrans" cxnId="{B8BAE6E4-FFF3-481D-9048-DA019D15CF41}">
      <dgm:prSet/>
      <dgm:spPr/>
      <dgm:t>
        <a:bodyPr/>
        <a:lstStyle/>
        <a:p>
          <a:endParaRPr lang="ru-RU"/>
        </a:p>
      </dgm:t>
    </dgm:pt>
    <dgm:pt modelId="{EFAF5128-1BAE-473E-A1D5-DF75EE931534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000" dirty="0" smtClean="0"/>
            <a:t> </a:t>
          </a:r>
          <a:r>
            <a:rPr lang="ru-RU" sz="1200" dirty="0" smtClean="0"/>
            <a:t>Современная экономическая теория: </a:t>
          </a:r>
          <a:r>
            <a:rPr lang="ru-RU" sz="1200" b="1" dirty="0" smtClean="0"/>
            <a:t>не существует  «универсально пригодной» формы собственности</a:t>
          </a:r>
          <a:r>
            <a:rPr lang="ru-RU" sz="1200" dirty="0" smtClean="0"/>
            <a:t>, которая неизменно и независимо от конкретно – исторических условий превосходила бы другие формы собственности в любой стране  во всех отраслях и секторах экономики</a:t>
          </a:r>
          <a:endParaRPr lang="ru-RU" sz="1200" dirty="0"/>
        </a:p>
      </dgm:t>
    </dgm:pt>
    <dgm:pt modelId="{94293ADA-574B-4C38-9D6F-EC287198C0CD}" type="parTrans" cxnId="{19AE6831-E8D8-4322-B316-2D71A495AAB8}">
      <dgm:prSet/>
      <dgm:spPr/>
      <dgm:t>
        <a:bodyPr/>
        <a:lstStyle/>
        <a:p>
          <a:endParaRPr lang="ru-RU"/>
        </a:p>
      </dgm:t>
    </dgm:pt>
    <dgm:pt modelId="{B6E9531C-0264-4E22-B17D-A58665957D0F}" type="sibTrans" cxnId="{19AE6831-E8D8-4322-B316-2D71A495AAB8}">
      <dgm:prSet/>
      <dgm:spPr/>
      <dgm:t>
        <a:bodyPr/>
        <a:lstStyle/>
        <a:p>
          <a:endParaRPr lang="ru-RU"/>
        </a:p>
      </dgm:t>
    </dgm:pt>
    <dgm:pt modelId="{CE76BF93-C2EB-4892-B919-853150184E63}">
      <dgm:prSet custT="1"/>
      <dgm:spPr/>
      <dgm:t>
        <a:bodyPr/>
        <a:lstStyle/>
        <a:p>
          <a:r>
            <a:rPr lang="ru-RU" sz="1400" dirty="0" smtClean="0"/>
            <a:t>Данные 10  исследований сравнительной эффективности компаний с доминированием государства и частных владельцев в России 90-х – 2000-х гг. [ИЭПП, БЭА, ВШЭ и др.] различаются в оценках влияния  разных типов частных собственников, но  в отношении </a:t>
          </a:r>
          <a:r>
            <a:rPr lang="ru-RU" sz="1400" b="1" dirty="0" smtClean="0"/>
            <a:t>компаний с доминированием государства выводы аналогичны </a:t>
          </a:r>
          <a:endParaRPr lang="ru-RU" sz="1400" b="1" dirty="0"/>
        </a:p>
      </dgm:t>
    </dgm:pt>
    <dgm:pt modelId="{A25E48CD-8440-4787-8850-2B1099985D43}" type="parTrans" cxnId="{762D44D4-E9C5-4DE4-BE19-74CBBB51FA4C}">
      <dgm:prSet/>
      <dgm:spPr/>
      <dgm:t>
        <a:bodyPr/>
        <a:lstStyle/>
        <a:p>
          <a:endParaRPr lang="ru-RU"/>
        </a:p>
      </dgm:t>
    </dgm:pt>
    <dgm:pt modelId="{95D53D78-FF37-4C17-B58E-018025F7694C}" type="sibTrans" cxnId="{762D44D4-E9C5-4DE4-BE19-74CBBB51FA4C}">
      <dgm:prSet/>
      <dgm:spPr/>
      <dgm:t>
        <a:bodyPr/>
        <a:lstStyle/>
        <a:p>
          <a:endParaRPr lang="ru-RU"/>
        </a:p>
      </dgm:t>
    </dgm:pt>
    <dgm:pt modelId="{8747103E-D55C-4FA8-B5A0-5E8881BE5973}">
      <dgm:prSet custT="1"/>
      <dgm:spPr/>
      <dgm:t>
        <a:bodyPr/>
        <a:lstStyle/>
        <a:p>
          <a:r>
            <a:rPr lang="ru-RU" sz="1400" dirty="0" smtClean="0"/>
            <a:t>Исследования 2000-х гг. стран ЦВЕ и СНГ показывают, что приватизация может оказывать </a:t>
          </a:r>
          <a:r>
            <a:rPr lang="ru-RU" sz="1400" b="1" dirty="0" smtClean="0"/>
            <a:t>положительное влияние на уровень ВВП и экономический рост</a:t>
          </a:r>
          <a:endParaRPr lang="ru-RU" sz="1400" b="1" dirty="0"/>
        </a:p>
      </dgm:t>
    </dgm:pt>
    <dgm:pt modelId="{1FAEED93-AAFA-420A-8483-E88163AD132D}" type="parTrans" cxnId="{DC467275-2030-4CF5-8E2E-3FDB3AE6754F}">
      <dgm:prSet/>
      <dgm:spPr/>
      <dgm:t>
        <a:bodyPr/>
        <a:lstStyle/>
        <a:p>
          <a:endParaRPr lang="ru-RU"/>
        </a:p>
      </dgm:t>
    </dgm:pt>
    <dgm:pt modelId="{6E4337CB-5CDC-430F-95E0-F6F171FA9241}" type="sibTrans" cxnId="{DC467275-2030-4CF5-8E2E-3FDB3AE6754F}">
      <dgm:prSet/>
      <dgm:spPr/>
      <dgm:t>
        <a:bodyPr/>
        <a:lstStyle/>
        <a:p>
          <a:endParaRPr lang="ru-RU"/>
        </a:p>
      </dgm:t>
    </dgm:pt>
    <dgm:pt modelId="{E99DEC12-5CD8-470E-87FB-66B5EFE348DC}">
      <dgm:prSet phldrT="[Текст]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5C1AD180-C9B6-4EE1-8EF3-A3749A0407D6}" type="parTrans" cxnId="{CA9E9852-A2F7-4E87-AC2A-A03B5E51BCC1}">
      <dgm:prSet/>
      <dgm:spPr/>
      <dgm:t>
        <a:bodyPr/>
        <a:lstStyle/>
        <a:p>
          <a:endParaRPr lang="ru-RU"/>
        </a:p>
      </dgm:t>
    </dgm:pt>
    <dgm:pt modelId="{37C486DD-94E7-4EF5-98C5-E53530FB6F8A}" type="sibTrans" cxnId="{CA9E9852-A2F7-4E87-AC2A-A03B5E51BCC1}">
      <dgm:prSet/>
      <dgm:spPr/>
      <dgm:t>
        <a:bodyPr/>
        <a:lstStyle/>
        <a:p>
          <a:endParaRPr lang="ru-RU"/>
        </a:p>
      </dgm:t>
    </dgm:pt>
    <dgm:pt modelId="{C43E459E-78AA-4F4B-A0D6-9E894E26D201}">
      <dgm:prSet phldrT="[Текст]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36A33FF3-6E67-4706-940F-53A001160AB5}" type="parTrans" cxnId="{28FF9846-B90B-4F5E-9E1A-97D6484F8680}">
      <dgm:prSet/>
      <dgm:spPr/>
      <dgm:t>
        <a:bodyPr/>
        <a:lstStyle/>
        <a:p>
          <a:endParaRPr lang="ru-RU"/>
        </a:p>
      </dgm:t>
    </dgm:pt>
    <dgm:pt modelId="{0754D065-DBE1-40B2-AB38-00716983D888}" type="sibTrans" cxnId="{28FF9846-B90B-4F5E-9E1A-97D6484F8680}">
      <dgm:prSet/>
      <dgm:spPr/>
      <dgm:t>
        <a:bodyPr/>
        <a:lstStyle/>
        <a:p>
          <a:endParaRPr lang="ru-RU"/>
        </a:p>
      </dgm:t>
    </dgm:pt>
    <dgm:pt modelId="{C5CCB2E3-1D59-4E3D-B221-04270335EDDD}">
      <dgm:prSet phldrT="[Текст]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000" dirty="0"/>
        </a:p>
      </dgm:t>
    </dgm:pt>
    <dgm:pt modelId="{900EF7E9-A5E9-48FF-B7EF-1C6FD95D1CB3}" type="parTrans" cxnId="{42897BC0-429A-4AB2-B748-EE370BF7E1BA}">
      <dgm:prSet/>
      <dgm:spPr/>
      <dgm:t>
        <a:bodyPr/>
        <a:lstStyle/>
        <a:p>
          <a:endParaRPr lang="ru-RU"/>
        </a:p>
      </dgm:t>
    </dgm:pt>
    <dgm:pt modelId="{8B392705-702E-4CFB-B486-3C6AB243ACF7}" type="sibTrans" cxnId="{42897BC0-429A-4AB2-B748-EE370BF7E1BA}">
      <dgm:prSet/>
      <dgm:spPr/>
      <dgm:t>
        <a:bodyPr/>
        <a:lstStyle/>
        <a:p>
          <a:endParaRPr lang="ru-RU"/>
        </a:p>
      </dgm:t>
    </dgm:pt>
    <dgm:pt modelId="{2FCF4BBB-DEB1-4048-AA2F-FEDC3FE5BC6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/>
            <a:t> </a:t>
          </a:r>
          <a:r>
            <a:rPr lang="ru-RU" sz="1200" b="1" dirty="0" smtClean="0"/>
            <a:t>Рыночная структура и конкуренция в гораздо большей степени важны для эффективности </a:t>
          </a:r>
          <a:r>
            <a:rPr lang="ru-RU" sz="1200" dirty="0" smtClean="0"/>
            <a:t>предприятия, чем природа права собственности и различия между владельцами активов</a:t>
          </a:r>
          <a:endParaRPr lang="ru-RU" sz="1200" dirty="0"/>
        </a:p>
      </dgm:t>
    </dgm:pt>
    <dgm:pt modelId="{B540CEF8-7BCE-4D6B-AED7-59486E85B634}" type="parTrans" cxnId="{5056C1E7-47C4-4922-9CCC-DBD9C46C3DDE}">
      <dgm:prSet/>
      <dgm:spPr/>
      <dgm:t>
        <a:bodyPr/>
        <a:lstStyle/>
        <a:p>
          <a:endParaRPr lang="ru-RU"/>
        </a:p>
      </dgm:t>
    </dgm:pt>
    <dgm:pt modelId="{7595D9C5-DA1B-42E1-8541-D21936F720A2}" type="sibTrans" cxnId="{5056C1E7-47C4-4922-9CCC-DBD9C46C3DDE}">
      <dgm:prSet/>
      <dgm:spPr/>
      <dgm:t>
        <a:bodyPr/>
        <a:lstStyle/>
        <a:p>
          <a:endParaRPr lang="ru-RU"/>
        </a:p>
      </dgm:t>
    </dgm:pt>
    <dgm:pt modelId="{D3650BD1-27CB-4344-A6BC-B3C42940F76C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/>
            <a:t> </a:t>
          </a:r>
          <a:r>
            <a:rPr lang="ru-RU" sz="1200" b="1" dirty="0" smtClean="0"/>
            <a:t>Приватизация</a:t>
          </a:r>
          <a:r>
            <a:rPr lang="ru-RU" sz="1200" dirty="0" smtClean="0"/>
            <a:t> предприятий, предоставляющих услуги </a:t>
          </a:r>
          <a:r>
            <a:rPr lang="ru-RU" sz="1200" b="1" dirty="0" smtClean="0"/>
            <a:t>общественного сектора, и естественных монополистов </a:t>
          </a:r>
          <a:r>
            <a:rPr lang="ru-RU" sz="1200" dirty="0" smtClean="0"/>
            <a:t>может нанести вред потребителям даже в тех случаях, когда производственная эффективность компаний возрастает, если  не налажена соответствующая система регулирования и контроля.</a:t>
          </a:r>
          <a:endParaRPr lang="ru-RU" sz="1200" dirty="0"/>
        </a:p>
      </dgm:t>
    </dgm:pt>
    <dgm:pt modelId="{D08FF31D-4EA8-4F53-81A5-8E3682AA7560}" type="parTrans" cxnId="{359208D4-7157-4D39-A18C-4240D7803EEB}">
      <dgm:prSet/>
      <dgm:spPr/>
      <dgm:t>
        <a:bodyPr/>
        <a:lstStyle/>
        <a:p>
          <a:endParaRPr lang="ru-RU"/>
        </a:p>
      </dgm:t>
    </dgm:pt>
    <dgm:pt modelId="{ED94D427-9632-429D-90AE-6E81BB29C9D6}" type="sibTrans" cxnId="{359208D4-7157-4D39-A18C-4240D7803EEB}">
      <dgm:prSet/>
      <dgm:spPr/>
      <dgm:t>
        <a:bodyPr/>
        <a:lstStyle/>
        <a:p>
          <a:endParaRPr lang="ru-RU"/>
        </a:p>
      </dgm:t>
    </dgm:pt>
    <dgm:pt modelId="{B8F1F414-DA3A-47D5-999A-A0A1F33DB87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/>
            <a:t> Приватизация  в некоторых случаях не только не ведет к росту инновационной активности компании, но и вызывает </a:t>
          </a:r>
          <a:r>
            <a:rPr lang="ru-RU" sz="1200" b="1" dirty="0" smtClean="0"/>
            <a:t>свертывание инновационных программ</a:t>
          </a:r>
          <a:r>
            <a:rPr lang="ru-RU" sz="1200" dirty="0" smtClean="0"/>
            <a:t>.</a:t>
          </a:r>
          <a:endParaRPr lang="ru-RU" sz="1200" dirty="0"/>
        </a:p>
      </dgm:t>
    </dgm:pt>
    <dgm:pt modelId="{F4681707-9937-4E1F-A6A4-17ADE7757FA1}" type="parTrans" cxnId="{A75B15C4-0488-4EF6-A237-45BC85C2428D}">
      <dgm:prSet/>
      <dgm:spPr/>
      <dgm:t>
        <a:bodyPr/>
        <a:lstStyle/>
        <a:p>
          <a:endParaRPr lang="ru-RU"/>
        </a:p>
      </dgm:t>
    </dgm:pt>
    <dgm:pt modelId="{48625D49-D0FF-41D2-8EBF-AD794EFA3A0F}" type="sibTrans" cxnId="{A75B15C4-0488-4EF6-A237-45BC85C2428D}">
      <dgm:prSet/>
      <dgm:spPr/>
      <dgm:t>
        <a:bodyPr/>
        <a:lstStyle/>
        <a:p>
          <a:endParaRPr lang="ru-RU"/>
        </a:p>
      </dgm:t>
    </dgm:pt>
    <dgm:pt modelId="{D73E982F-557B-4667-BEC7-7EC3956A44BE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000" dirty="0"/>
        </a:p>
      </dgm:t>
    </dgm:pt>
    <dgm:pt modelId="{DAD9A369-4B77-4E0D-A85A-DE4D8A00FA6F}" type="parTrans" cxnId="{96BA9E4F-9F3E-467E-97EC-3C5A3EA463DF}">
      <dgm:prSet/>
      <dgm:spPr/>
      <dgm:t>
        <a:bodyPr/>
        <a:lstStyle/>
        <a:p>
          <a:endParaRPr lang="ru-RU"/>
        </a:p>
      </dgm:t>
    </dgm:pt>
    <dgm:pt modelId="{8D70460B-5BF7-4451-A1C7-6900F57A02F6}" type="sibTrans" cxnId="{96BA9E4F-9F3E-467E-97EC-3C5A3EA463DF}">
      <dgm:prSet/>
      <dgm:spPr/>
      <dgm:t>
        <a:bodyPr/>
        <a:lstStyle/>
        <a:p>
          <a:endParaRPr lang="ru-RU"/>
        </a:p>
      </dgm:t>
    </dgm:pt>
    <dgm:pt modelId="{8EC34CFC-6D83-4BF2-B4EE-9FACF1498C0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dirty="0" smtClean="0"/>
            <a:t> Когда государству действительно удается превратить государственные компании в «</a:t>
          </a:r>
          <a:r>
            <a:rPr lang="ru-RU" sz="1200" b="1" dirty="0" smtClean="0"/>
            <a:t>институты развития</a:t>
          </a:r>
          <a:r>
            <a:rPr lang="ru-RU" sz="1200" dirty="0" smtClean="0"/>
            <a:t>», они могут на протяжении некоторого времени использовать свой особый статус, в том числе правительственную финансовую поддержку, чтобы ускорить ломку консервативных  хозяйственных структур и обеспечить более благоприятные условия для развития высокотехнологичных отраслей</a:t>
          </a:r>
          <a:endParaRPr lang="ru-RU" sz="1200" dirty="0"/>
        </a:p>
      </dgm:t>
    </dgm:pt>
    <dgm:pt modelId="{90BA93EC-4D29-4EA9-A3FD-6DD8BB08CDAF}" type="parTrans" cxnId="{3FCAEC65-63F5-4BB9-A1A8-D6EF3FD1DE50}">
      <dgm:prSet/>
      <dgm:spPr/>
      <dgm:t>
        <a:bodyPr/>
        <a:lstStyle/>
        <a:p>
          <a:endParaRPr lang="ru-RU"/>
        </a:p>
      </dgm:t>
    </dgm:pt>
    <dgm:pt modelId="{A1207FEC-DB5D-48B1-8A55-87AE3732BD18}" type="sibTrans" cxnId="{3FCAEC65-63F5-4BB9-A1A8-D6EF3FD1DE50}">
      <dgm:prSet/>
      <dgm:spPr/>
      <dgm:t>
        <a:bodyPr/>
        <a:lstStyle/>
        <a:p>
          <a:endParaRPr lang="ru-RU"/>
        </a:p>
      </dgm:t>
    </dgm:pt>
    <dgm:pt modelId="{5564E5DA-8B56-407C-8493-5FB31FC16F1B}" type="pres">
      <dgm:prSet presAssocID="{7BCA04A4-55B8-4900-933D-4E724D6B0EB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D9EB84-EE94-4BD1-980A-FEA325F4458B}" type="pres">
      <dgm:prSet presAssocID="{03C043CA-A2CF-452F-89CA-416EC2ABBF48}" presName="composite" presStyleCnt="0"/>
      <dgm:spPr/>
    </dgm:pt>
    <dgm:pt modelId="{0324211D-EE91-47D6-B376-45833B3C69DD}" type="pres">
      <dgm:prSet presAssocID="{03C043CA-A2CF-452F-89CA-416EC2ABBF48}" presName="parTx" presStyleLbl="alignNode1" presStyleIdx="0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56D61-5546-4D8A-AF3F-CE561D210BE4}" type="pres">
      <dgm:prSet presAssocID="{03C043CA-A2CF-452F-89CA-416EC2ABBF4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AC2A0-A016-4FE8-AD12-EDE1D6334F22}" type="pres">
      <dgm:prSet presAssocID="{B558546C-9989-465F-ADB3-23ECFABB7ABA}" presName="space" presStyleCnt="0"/>
      <dgm:spPr/>
    </dgm:pt>
    <dgm:pt modelId="{2F0F052B-5CFA-4060-8058-D0F2391EE9CB}" type="pres">
      <dgm:prSet presAssocID="{5CB1AE39-B745-4D6D-B879-8BC14CF651F9}" presName="composite" presStyleCnt="0"/>
      <dgm:spPr/>
    </dgm:pt>
    <dgm:pt modelId="{0A8AD69D-8353-4A0C-BA90-DF40B142AB14}" type="pres">
      <dgm:prSet presAssocID="{5CB1AE39-B745-4D6D-B879-8BC14CF651F9}" presName="parTx" presStyleLbl="alignNode1" presStyleIdx="1" presStyleCnt="2" custScale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24CA2C-C4F8-4AE3-9D0A-9D50D5D256A3}" type="pres">
      <dgm:prSet presAssocID="{5CB1AE39-B745-4D6D-B879-8BC14CF651F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5B15C4-0488-4EF6-A237-45BC85C2428D}" srcId="{5CB1AE39-B745-4D6D-B879-8BC14CF651F9}" destId="{B8F1F414-DA3A-47D5-999A-A0A1F33DB872}" srcOrd="3" destOrd="0" parTransId="{F4681707-9937-4E1F-A6A4-17ADE7757FA1}" sibTransId="{48625D49-D0FF-41D2-8EBF-AD794EFA3A0F}"/>
    <dgm:cxn modelId="{3B53A5B1-C4C4-45AD-8A23-96FCF10BA39D}" type="presOf" srcId="{5CB1AE39-B745-4D6D-B879-8BC14CF651F9}" destId="{0A8AD69D-8353-4A0C-BA90-DF40B142AB14}" srcOrd="0" destOrd="0" presId="urn:microsoft.com/office/officeart/2005/8/layout/hList1"/>
    <dgm:cxn modelId="{FCF1182B-5C58-4A8F-B7C9-1728D9F3A7B6}" srcId="{03C043CA-A2CF-452F-89CA-416EC2ABBF48}" destId="{71216DAD-4243-4C06-927C-DFCB93409FD2}" srcOrd="0" destOrd="0" parTransId="{C93720AD-2072-471B-BEFF-4A6FD4877C62}" sibTransId="{4F42938C-4400-4E6F-A64C-DD2A16777B9E}"/>
    <dgm:cxn modelId="{694B9B10-2B9F-4D26-93F9-16FCAF9E6608}" type="presOf" srcId="{C43E459E-78AA-4F4B-A0D6-9E894E26D201}" destId="{7B24CA2C-C4F8-4AE3-9D0A-9D50D5D256A3}" srcOrd="0" destOrd="7" presId="urn:microsoft.com/office/officeart/2005/8/layout/hList1"/>
    <dgm:cxn modelId="{735973A9-1CBC-4FB9-942F-5221428574FC}" srcId="{7BCA04A4-55B8-4900-933D-4E724D6B0EB4}" destId="{03C043CA-A2CF-452F-89CA-416EC2ABBF48}" srcOrd="0" destOrd="0" parTransId="{3F6C243F-A715-472C-B452-A93EA720B1F5}" sibTransId="{B558546C-9989-465F-ADB3-23ECFABB7ABA}"/>
    <dgm:cxn modelId="{B8BAE6E4-FFF3-481D-9048-DA019D15CF41}" srcId="{7BCA04A4-55B8-4900-933D-4E724D6B0EB4}" destId="{5CB1AE39-B745-4D6D-B879-8BC14CF651F9}" srcOrd="1" destOrd="0" parTransId="{109C282D-B30A-4B7F-9135-9ABA22419DBB}" sibTransId="{0F6CA68D-BDAC-482E-A6D5-55268C029A49}"/>
    <dgm:cxn modelId="{DC467275-2030-4CF5-8E2E-3FDB3AE6754F}" srcId="{03C043CA-A2CF-452F-89CA-416EC2ABBF48}" destId="{8747103E-D55C-4FA8-B5A0-5E8881BE5973}" srcOrd="2" destOrd="0" parTransId="{1FAEED93-AAFA-420A-8483-E88163AD132D}" sibTransId="{6E4337CB-5CDC-430F-95E0-F6F171FA9241}"/>
    <dgm:cxn modelId="{CA9E9852-A2F7-4E87-AC2A-A03B5E51BCC1}" srcId="{5CB1AE39-B745-4D6D-B879-8BC14CF651F9}" destId="{E99DEC12-5CD8-470E-87FB-66B5EFE348DC}" srcOrd="8" destOrd="0" parTransId="{5C1AD180-C9B6-4EE1-8EF3-A3749A0407D6}" sibTransId="{37C486DD-94E7-4EF5-98C5-E53530FB6F8A}"/>
    <dgm:cxn modelId="{3FCAEC65-63F5-4BB9-A1A8-D6EF3FD1DE50}" srcId="{5CB1AE39-B745-4D6D-B879-8BC14CF651F9}" destId="{8EC34CFC-6D83-4BF2-B4EE-9FACF1498C06}" srcOrd="4" destOrd="0" parTransId="{90BA93EC-4D29-4EA9-A3FD-6DD8BB08CDAF}" sibTransId="{A1207FEC-DB5D-48B1-8A55-87AE3732BD18}"/>
    <dgm:cxn modelId="{95BB2033-B9CC-463A-9981-A4A91E23FA0C}" type="presOf" srcId="{D73E982F-557B-4667-BEC7-7EC3956A44BE}" destId="{7B24CA2C-C4F8-4AE3-9D0A-9D50D5D256A3}" srcOrd="0" destOrd="5" presId="urn:microsoft.com/office/officeart/2005/8/layout/hList1"/>
    <dgm:cxn modelId="{F68FDEB3-7934-4370-B770-8F098F4D4A8A}" type="presOf" srcId="{71216DAD-4243-4C06-927C-DFCB93409FD2}" destId="{23156D61-5546-4D8A-AF3F-CE561D210BE4}" srcOrd="0" destOrd="0" presId="urn:microsoft.com/office/officeart/2005/8/layout/hList1"/>
    <dgm:cxn modelId="{28FF9846-B90B-4F5E-9E1A-97D6484F8680}" srcId="{5CB1AE39-B745-4D6D-B879-8BC14CF651F9}" destId="{C43E459E-78AA-4F4B-A0D6-9E894E26D201}" srcOrd="7" destOrd="0" parTransId="{36A33FF3-6E67-4706-940F-53A001160AB5}" sibTransId="{0754D065-DBE1-40B2-AB38-00716983D888}"/>
    <dgm:cxn modelId="{E90CFEAD-E799-40DD-8A0E-DC300B3E4FC7}" type="presOf" srcId="{7BCA04A4-55B8-4900-933D-4E724D6B0EB4}" destId="{5564E5DA-8B56-407C-8493-5FB31FC16F1B}" srcOrd="0" destOrd="0" presId="urn:microsoft.com/office/officeart/2005/8/layout/hList1"/>
    <dgm:cxn modelId="{5592C748-BF03-4DAC-897E-61A41F8F781A}" type="presOf" srcId="{E99DEC12-5CD8-470E-87FB-66B5EFE348DC}" destId="{7B24CA2C-C4F8-4AE3-9D0A-9D50D5D256A3}" srcOrd="0" destOrd="8" presId="urn:microsoft.com/office/officeart/2005/8/layout/hList1"/>
    <dgm:cxn modelId="{762D44D4-E9C5-4DE4-BE19-74CBBB51FA4C}" srcId="{03C043CA-A2CF-452F-89CA-416EC2ABBF48}" destId="{CE76BF93-C2EB-4892-B919-853150184E63}" srcOrd="1" destOrd="0" parTransId="{A25E48CD-8440-4787-8850-2B1099985D43}" sibTransId="{95D53D78-FF37-4C17-B58E-018025F7694C}"/>
    <dgm:cxn modelId="{71711D21-31AC-4EB4-AB2A-136DCCE3B764}" type="presOf" srcId="{D3650BD1-27CB-4344-A6BC-B3C42940F76C}" destId="{7B24CA2C-C4F8-4AE3-9D0A-9D50D5D256A3}" srcOrd="0" destOrd="2" presId="urn:microsoft.com/office/officeart/2005/8/layout/hList1"/>
    <dgm:cxn modelId="{42897BC0-429A-4AB2-B748-EE370BF7E1BA}" srcId="{5CB1AE39-B745-4D6D-B879-8BC14CF651F9}" destId="{C5CCB2E3-1D59-4E3D-B221-04270335EDDD}" srcOrd="6" destOrd="0" parTransId="{900EF7E9-A5E9-48FF-B7EF-1C6FD95D1CB3}" sibTransId="{8B392705-702E-4CFB-B486-3C6AB243ACF7}"/>
    <dgm:cxn modelId="{53F516D9-5410-4052-85B9-5E6AF3A38C9E}" type="presOf" srcId="{8747103E-D55C-4FA8-B5A0-5E8881BE5973}" destId="{23156D61-5546-4D8A-AF3F-CE561D210BE4}" srcOrd="0" destOrd="2" presId="urn:microsoft.com/office/officeart/2005/8/layout/hList1"/>
    <dgm:cxn modelId="{7F2D8E96-6C29-497C-A8B0-A52318E637F3}" type="presOf" srcId="{CE76BF93-C2EB-4892-B919-853150184E63}" destId="{23156D61-5546-4D8A-AF3F-CE561D210BE4}" srcOrd="0" destOrd="1" presId="urn:microsoft.com/office/officeart/2005/8/layout/hList1"/>
    <dgm:cxn modelId="{2A33932A-E297-4C52-A3E2-2074B8E0E9CE}" type="presOf" srcId="{EFAF5128-1BAE-473E-A1D5-DF75EE931534}" destId="{7B24CA2C-C4F8-4AE3-9D0A-9D50D5D256A3}" srcOrd="0" destOrd="0" presId="urn:microsoft.com/office/officeart/2005/8/layout/hList1"/>
    <dgm:cxn modelId="{96BA9E4F-9F3E-467E-97EC-3C5A3EA463DF}" srcId="{5CB1AE39-B745-4D6D-B879-8BC14CF651F9}" destId="{D73E982F-557B-4667-BEC7-7EC3956A44BE}" srcOrd="5" destOrd="0" parTransId="{DAD9A369-4B77-4E0D-A85A-DE4D8A00FA6F}" sibTransId="{8D70460B-5BF7-4451-A1C7-6900F57A02F6}"/>
    <dgm:cxn modelId="{5056C1E7-47C4-4922-9CCC-DBD9C46C3DDE}" srcId="{5CB1AE39-B745-4D6D-B879-8BC14CF651F9}" destId="{2FCF4BBB-DEB1-4048-AA2F-FEDC3FE5BC6C}" srcOrd="1" destOrd="0" parTransId="{B540CEF8-7BCE-4D6B-AED7-59486E85B634}" sibTransId="{7595D9C5-DA1B-42E1-8541-D21936F720A2}"/>
    <dgm:cxn modelId="{19AE6831-E8D8-4322-B316-2D71A495AAB8}" srcId="{5CB1AE39-B745-4D6D-B879-8BC14CF651F9}" destId="{EFAF5128-1BAE-473E-A1D5-DF75EE931534}" srcOrd="0" destOrd="0" parTransId="{94293ADA-574B-4C38-9D6F-EC287198C0CD}" sibTransId="{B6E9531C-0264-4E22-B17D-A58665957D0F}"/>
    <dgm:cxn modelId="{FC698E95-6B42-49EB-8C31-8093B2144C28}" type="presOf" srcId="{B8F1F414-DA3A-47D5-999A-A0A1F33DB872}" destId="{7B24CA2C-C4F8-4AE3-9D0A-9D50D5D256A3}" srcOrd="0" destOrd="3" presId="urn:microsoft.com/office/officeart/2005/8/layout/hList1"/>
    <dgm:cxn modelId="{949AA531-2329-4643-89C7-855DF1B681D1}" type="presOf" srcId="{8EC34CFC-6D83-4BF2-B4EE-9FACF1498C06}" destId="{7B24CA2C-C4F8-4AE3-9D0A-9D50D5D256A3}" srcOrd="0" destOrd="4" presId="urn:microsoft.com/office/officeart/2005/8/layout/hList1"/>
    <dgm:cxn modelId="{917A8251-9842-49D3-A38E-E79E6154AA11}" type="presOf" srcId="{03C043CA-A2CF-452F-89CA-416EC2ABBF48}" destId="{0324211D-EE91-47D6-B376-45833B3C69DD}" srcOrd="0" destOrd="0" presId="urn:microsoft.com/office/officeart/2005/8/layout/hList1"/>
    <dgm:cxn modelId="{64D8EFC3-27FA-4876-94C7-4DB39BBBC52D}" type="presOf" srcId="{C5CCB2E3-1D59-4E3D-B221-04270335EDDD}" destId="{7B24CA2C-C4F8-4AE3-9D0A-9D50D5D256A3}" srcOrd="0" destOrd="6" presId="urn:microsoft.com/office/officeart/2005/8/layout/hList1"/>
    <dgm:cxn modelId="{359208D4-7157-4D39-A18C-4240D7803EEB}" srcId="{5CB1AE39-B745-4D6D-B879-8BC14CF651F9}" destId="{D3650BD1-27CB-4344-A6BC-B3C42940F76C}" srcOrd="2" destOrd="0" parTransId="{D08FF31D-4EA8-4F53-81A5-8E3682AA7560}" sibTransId="{ED94D427-9632-429D-90AE-6E81BB29C9D6}"/>
    <dgm:cxn modelId="{2ED2C59A-3046-49D3-B6B4-EB12C67115E5}" type="presOf" srcId="{2FCF4BBB-DEB1-4048-AA2F-FEDC3FE5BC6C}" destId="{7B24CA2C-C4F8-4AE3-9D0A-9D50D5D256A3}" srcOrd="0" destOrd="1" presId="urn:microsoft.com/office/officeart/2005/8/layout/hList1"/>
    <dgm:cxn modelId="{B90BD4C0-9B78-461D-A821-DA4BF0ADAFFC}" type="presParOf" srcId="{5564E5DA-8B56-407C-8493-5FB31FC16F1B}" destId="{D5D9EB84-EE94-4BD1-980A-FEA325F4458B}" srcOrd="0" destOrd="0" presId="urn:microsoft.com/office/officeart/2005/8/layout/hList1"/>
    <dgm:cxn modelId="{1ECB3A83-BC55-4E28-BD23-3F88155DE50C}" type="presParOf" srcId="{D5D9EB84-EE94-4BD1-980A-FEA325F4458B}" destId="{0324211D-EE91-47D6-B376-45833B3C69DD}" srcOrd="0" destOrd="0" presId="urn:microsoft.com/office/officeart/2005/8/layout/hList1"/>
    <dgm:cxn modelId="{1D19947D-B87E-44CB-BBBF-94FE88A60821}" type="presParOf" srcId="{D5D9EB84-EE94-4BD1-980A-FEA325F4458B}" destId="{23156D61-5546-4D8A-AF3F-CE561D210BE4}" srcOrd="1" destOrd="0" presId="urn:microsoft.com/office/officeart/2005/8/layout/hList1"/>
    <dgm:cxn modelId="{7666E21A-A359-45A1-9B79-760406F41275}" type="presParOf" srcId="{5564E5DA-8B56-407C-8493-5FB31FC16F1B}" destId="{87FAC2A0-A016-4FE8-AD12-EDE1D6334F22}" srcOrd="1" destOrd="0" presId="urn:microsoft.com/office/officeart/2005/8/layout/hList1"/>
    <dgm:cxn modelId="{C3F17756-5F62-4698-B3BE-3ED18D250A29}" type="presParOf" srcId="{5564E5DA-8B56-407C-8493-5FB31FC16F1B}" destId="{2F0F052B-5CFA-4060-8058-D0F2391EE9CB}" srcOrd="2" destOrd="0" presId="urn:microsoft.com/office/officeart/2005/8/layout/hList1"/>
    <dgm:cxn modelId="{654F9910-A6B4-453F-A243-00D62348E50C}" type="presParOf" srcId="{2F0F052B-5CFA-4060-8058-D0F2391EE9CB}" destId="{0A8AD69D-8353-4A0C-BA90-DF40B142AB14}" srcOrd="0" destOrd="0" presId="urn:microsoft.com/office/officeart/2005/8/layout/hList1"/>
    <dgm:cxn modelId="{2A400029-4B4D-43E2-8157-2AFD7FD4F3E9}" type="presParOf" srcId="{2F0F052B-5CFA-4060-8058-D0F2391EE9CB}" destId="{7B24CA2C-C4F8-4AE3-9D0A-9D50D5D256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28BFD9-EFE7-4D18-8D05-909973C5BEE0}" type="doc">
      <dgm:prSet loTypeId="urn:microsoft.com/office/officeart/2005/8/layout/hList1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638F0A54-52D3-4521-A8A5-811C41371BD6}">
      <dgm:prSet phldrT="[Текст]"/>
      <dgm:spPr/>
      <dgm:t>
        <a:bodyPr/>
        <a:lstStyle/>
        <a:p>
          <a:r>
            <a:rPr lang="ru-RU" dirty="0" smtClean="0"/>
            <a:t>Сокращение?</a:t>
          </a:r>
          <a:endParaRPr lang="ru-RU" dirty="0"/>
        </a:p>
      </dgm:t>
    </dgm:pt>
    <dgm:pt modelId="{6908A33A-0AD8-46B0-B2A0-1CB3E29E10E3}" type="parTrans" cxnId="{61E178C8-4689-49F9-AE11-C02F9E6AB5CA}">
      <dgm:prSet/>
      <dgm:spPr/>
      <dgm:t>
        <a:bodyPr/>
        <a:lstStyle/>
        <a:p>
          <a:endParaRPr lang="ru-RU"/>
        </a:p>
      </dgm:t>
    </dgm:pt>
    <dgm:pt modelId="{2ADB74CD-17C5-4CB7-8CF1-CF66B62C639A}" type="sibTrans" cxnId="{61E178C8-4689-49F9-AE11-C02F9E6AB5CA}">
      <dgm:prSet/>
      <dgm:spPr/>
      <dgm:t>
        <a:bodyPr/>
        <a:lstStyle/>
        <a:p>
          <a:endParaRPr lang="ru-RU"/>
        </a:p>
      </dgm:t>
    </dgm:pt>
    <dgm:pt modelId="{6AC6F591-F385-471E-8892-C7A72C96B164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Росстат: на протяжении всех 2000-х гг. доля государственного сектора по большинству показателей хозяйственной деятельности снижалась или не превышала  15-20%</a:t>
          </a:r>
          <a:endParaRPr lang="ru-RU" dirty="0"/>
        </a:p>
      </dgm:t>
    </dgm:pt>
    <dgm:pt modelId="{77AB56A2-9576-4706-A2FD-89FDB35EAE8E}" type="parTrans" cxnId="{2C05D9FA-78E7-4416-B675-91964FA7ACAA}">
      <dgm:prSet/>
      <dgm:spPr/>
      <dgm:t>
        <a:bodyPr/>
        <a:lstStyle/>
        <a:p>
          <a:endParaRPr lang="ru-RU"/>
        </a:p>
      </dgm:t>
    </dgm:pt>
    <dgm:pt modelId="{BBAF2430-899F-45C6-B539-145F4ACB5A62}" type="sibTrans" cxnId="{2C05D9FA-78E7-4416-B675-91964FA7ACAA}">
      <dgm:prSet/>
      <dgm:spPr/>
      <dgm:t>
        <a:bodyPr/>
        <a:lstStyle/>
        <a:p>
          <a:endParaRPr lang="ru-RU"/>
        </a:p>
      </dgm:t>
    </dgm:pt>
    <dgm:pt modelId="{ECFE58B8-6512-4AC7-96A9-237D603AC0C9}">
      <dgm:prSet phldrT="[Текст]"/>
      <dgm:spPr/>
      <dgm:t>
        <a:bodyPr/>
        <a:lstStyle/>
        <a:p>
          <a:r>
            <a:rPr lang="ru-RU" dirty="0" smtClean="0"/>
            <a:t>Рост?</a:t>
          </a:r>
          <a:endParaRPr lang="ru-RU" dirty="0"/>
        </a:p>
      </dgm:t>
    </dgm:pt>
    <dgm:pt modelId="{FACFEC76-EF10-4AC5-92B3-8AF95397B615}" type="parTrans" cxnId="{D7440CA0-8CCC-4DCB-B808-1C408FE9B38B}">
      <dgm:prSet/>
      <dgm:spPr/>
      <dgm:t>
        <a:bodyPr/>
        <a:lstStyle/>
        <a:p>
          <a:endParaRPr lang="ru-RU"/>
        </a:p>
      </dgm:t>
    </dgm:pt>
    <dgm:pt modelId="{4B70E96C-6B4E-44F0-B8C5-C596874D2296}" type="sibTrans" cxnId="{D7440CA0-8CCC-4DCB-B808-1C408FE9B38B}">
      <dgm:prSet/>
      <dgm:spPr/>
      <dgm:t>
        <a:bodyPr/>
        <a:lstStyle/>
        <a:p>
          <a:endParaRPr lang="ru-RU"/>
        </a:p>
      </dgm:t>
    </dgm:pt>
    <dgm:pt modelId="{C9E0C1E7-A453-4922-BEB3-8D0125880529}">
      <dgm:prSet phldrT="[Текст]"/>
      <dgm:spPr/>
      <dgm:t>
        <a:bodyPr/>
        <a:lstStyle/>
        <a:p>
          <a:r>
            <a:rPr lang="ru-RU" dirty="0" smtClean="0"/>
            <a:t>В конце 2007 г. федеральные и региональные власти контролировали примерно 40% рыночной капитализации российского фондового рынка по сравнению с 24% в 2004 г. («Тройка Диалог», 2008) </a:t>
          </a:r>
          <a:endParaRPr lang="ru-RU" dirty="0"/>
        </a:p>
      </dgm:t>
    </dgm:pt>
    <dgm:pt modelId="{3EC43ED4-1C20-4735-8549-685F74676F49}" type="parTrans" cxnId="{2498D6F6-FA99-4237-920D-51E34397755C}">
      <dgm:prSet/>
      <dgm:spPr/>
      <dgm:t>
        <a:bodyPr/>
        <a:lstStyle/>
        <a:p>
          <a:endParaRPr lang="ru-RU"/>
        </a:p>
      </dgm:t>
    </dgm:pt>
    <dgm:pt modelId="{A167B40B-3D4E-49E1-8500-C4E7D160A16D}" type="sibTrans" cxnId="{2498D6F6-FA99-4237-920D-51E34397755C}">
      <dgm:prSet/>
      <dgm:spPr/>
      <dgm:t>
        <a:bodyPr/>
        <a:lstStyle/>
        <a:p>
          <a:endParaRPr lang="ru-RU"/>
        </a:p>
      </dgm:t>
    </dgm:pt>
    <dgm:pt modelId="{E6B1DDFB-0227-4E46-8733-EB6F4D06D2C8}">
      <dgm:prSet/>
      <dgm:spPr/>
      <dgm:t>
        <a:bodyPr/>
        <a:lstStyle/>
        <a:p>
          <a:r>
            <a:rPr lang="ru-RU" smtClean="0"/>
            <a:t>К началу 2008 года «глубина концентрации собственности» в руках государства (в рамках базы «Эксперт-400») составила порядка 40–45%, </a:t>
          </a:r>
          <a:endParaRPr lang="ru-RU"/>
        </a:p>
      </dgm:t>
    </dgm:pt>
    <dgm:pt modelId="{1C0E34E7-26CA-4F70-8EF4-0DA34D3D2438}" type="parTrans" cxnId="{693DFBD0-8E05-484F-AF75-C49B2478BE7E}">
      <dgm:prSet/>
      <dgm:spPr/>
      <dgm:t>
        <a:bodyPr/>
        <a:lstStyle/>
        <a:p>
          <a:endParaRPr lang="ru-RU"/>
        </a:p>
      </dgm:t>
    </dgm:pt>
    <dgm:pt modelId="{2EF40C34-F5AD-4E3E-897D-1249D695662A}" type="sibTrans" cxnId="{693DFBD0-8E05-484F-AF75-C49B2478BE7E}">
      <dgm:prSet/>
      <dgm:spPr/>
      <dgm:t>
        <a:bodyPr/>
        <a:lstStyle/>
        <a:p>
          <a:endParaRPr lang="ru-RU"/>
        </a:p>
      </dgm:t>
    </dgm:pt>
    <dgm:pt modelId="{81A64EFA-EA91-4DA4-AED0-8104204F9B06}">
      <dgm:prSet/>
      <dgm:spPr/>
      <dgm:t>
        <a:bodyPr/>
        <a:lstStyle/>
        <a:p>
          <a:r>
            <a:rPr lang="ru-RU" dirty="0" smtClean="0"/>
            <a:t>В 2009 году это показатель оценивался различными экспертами уже на уровне 50%</a:t>
          </a:r>
          <a:endParaRPr lang="ru-RU" dirty="0"/>
        </a:p>
      </dgm:t>
    </dgm:pt>
    <dgm:pt modelId="{908AF1F4-1C9D-421D-B33C-DAD2183E3B5C}" type="parTrans" cxnId="{65802556-5475-4610-BD2B-AA4EF5834411}">
      <dgm:prSet/>
      <dgm:spPr/>
      <dgm:t>
        <a:bodyPr/>
        <a:lstStyle/>
        <a:p>
          <a:endParaRPr lang="ru-RU"/>
        </a:p>
      </dgm:t>
    </dgm:pt>
    <dgm:pt modelId="{40665C13-5104-4745-88D9-2F81D912F9EF}" type="sibTrans" cxnId="{65802556-5475-4610-BD2B-AA4EF5834411}">
      <dgm:prSet/>
      <dgm:spPr/>
      <dgm:t>
        <a:bodyPr/>
        <a:lstStyle/>
        <a:p>
          <a:endParaRPr lang="ru-RU"/>
        </a:p>
      </dgm:t>
    </dgm:pt>
    <dgm:pt modelId="{791AF551-F95C-4757-AF48-1EF1FE3161F1}">
      <dgm:prSet/>
      <dgm:spPr/>
      <dgm:t>
        <a:bodyPr/>
        <a:lstStyle/>
        <a:p>
          <a:r>
            <a:rPr lang="ru-RU" dirty="0" smtClean="0"/>
            <a:t>По экспертным оценкам, доля государства в экономике России возросла как в результате действий компаний смешанного сектора на рынке корпоративного контроля, так и вследствие антикризисных мер государства  </a:t>
          </a:r>
          <a:endParaRPr lang="ru-RU" dirty="0"/>
        </a:p>
      </dgm:t>
    </dgm:pt>
    <dgm:pt modelId="{E69A4912-54DF-4E99-9F7E-31D234CB271D}" type="parTrans" cxnId="{C0B73094-BDB9-4632-9E84-CD2B336E9E01}">
      <dgm:prSet/>
      <dgm:spPr/>
      <dgm:t>
        <a:bodyPr/>
        <a:lstStyle/>
        <a:p>
          <a:endParaRPr lang="ru-RU"/>
        </a:p>
      </dgm:t>
    </dgm:pt>
    <dgm:pt modelId="{1611C8B0-2987-42AD-92B0-D5942A3D5942}" type="sibTrans" cxnId="{C0B73094-BDB9-4632-9E84-CD2B336E9E01}">
      <dgm:prSet/>
      <dgm:spPr/>
      <dgm:t>
        <a:bodyPr/>
        <a:lstStyle/>
        <a:p>
          <a:endParaRPr lang="ru-RU"/>
        </a:p>
      </dgm:t>
    </dgm:pt>
    <dgm:pt modelId="{E99DD0A0-45DA-483D-827C-E489A56BF4D6}">
      <dgm:prSet/>
      <dgm:spPr/>
      <dgm:t>
        <a:bodyPr/>
        <a:lstStyle/>
        <a:p>
          <a:r>
            <a:rPr lang="ru-RU" dirty="0" smtClean="0"/>
            <a:t>По оценке ЕБРР, доля госсектора России в ВВП с 1997 по 2009 год увеличилась с 30 до 35 %</a:t>
          </a:r>
          <a:endParaRPr lang="ru-RU" dirty="0"/>
        </a:p>
      </dgm:t>
    </dgm:pt>
    <dgm:pt modelId="{38230C1C-62F8-4B08-9F84-47A573987445}" type="parTrans" cxnId="{18F0EA56-C26B-4E96-B1EE-36752D4210B1}">
      <dgm:prSet/>
      <dgm:spPr/>
      <dgm:t>
        <a:bodyPr/>
        <a:lstStyle/>
        <a:p>
          <a:endParaRPr lang="ru-RU"/>
        </a:p>
      </dgm:t>
    </dgm:pt>
    <dgm:pt modelId="{6DF83D90-5031-4502-88FC-BCC6C9C4AC33}" type="sibTrans" cxnId="{18F0EA56-C26B-4E96-B1EE-36752D4210B1}">
      <dgm:prSet/>
      <dgm:spPr/>
      <dgm:t>
        <a:bodyPr/>
        <a:lstStyle/>
        <a:p>
          <a:endParaRPr lang="ru-RU"/>
        </a:p>
      </dgm:t>
    </dgm:pt>
    <dgm:pt modelId="{AEFBD647-F80D-4B72-9AAA-A367ED48C16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Исключения: инвестиции и занятость (24-25%), транспортные перевозки (от 55-60 до 93-94%  в зависимости от показателя) и внутренние затраты на НИОКР (более 75%)</a:t>
          </a:r>
          <a:endParaRPr lang="ru-RU" dirty="0"/>
        </a:p>
      </dgm:t>
    </dgm:pt>
    <dgm:pt modelId="{EF45D37B-BDF4-4768-A90A-520ECADA5E4E}" type="parTrans" cxnId="{AFA5C832-1596-4F49-9F9B-D889D672DAB8}">
      <dgm:prSet/>
      <dgm:spPr/>
      <dgm:t>
        <a:bodyPr/>
        <a:lstStyle/>
        <a:p>
          <a:endParaRPr lang="ru-RU"/>
        </a:p>
      </dgm:t>
    </dgm:pt>
    <dgm:pt modelId="{C70E77C8-3553-40DB-967F-EEAAA3797F61}" type="sibTrans" cxnId="{AFA5C832-1596-4F49-9F9B-D889D672DAB8}">
      <dgm:prSet/>
      <dgm:spPr/>
      <dgm:t>
        <a:bodyPr/>
        <a:lstStyle/>
        <a:p>
          <a:endParaRPr lang="ru-RU"/>
        </a:p>
      </dgm:t>
    </dgm:pt>
    <dgm:pt modelId="{F714AB54-E8DC-4D00-B111-080931BD7FE1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Рост  удельного веса государственного сектора в 2009-2010 гг. по сравнению с 2007-2008 гг. в производстве и распределении электроэнергии, газа и воды, по услугам связи, в инвестициях в основной капитал, </a:t>
          </a:r>
          <a:r>
            <a:rPr lang="ru-RU" dirty="0" err="1" smtClean="0"/>
            <a:t>обьеме</a:t>
          </a:r>
          <a:r>
            <a:rPr lang="ru-RU" dirty="0" smtClean="0"/>
            <a:t> платных услуг населению, выручке нетто от продажи товаров, продукции, работ, услуг</a:t>
          </a:r>
          <a:endParaRPr lang="ru-RU" dirty="0"/>
        </a:p>
      </dgm:t>
    </dgm:pt>
    <dgm:pt modelId="{C83A1BE5-6E6A-479A-809C-FAFBDCF34950}" type="parTrans" cxnId="{5B24220B-C938-4A67-A2BC-066DBA90EC27}">
      <dgm:prSet/>
      <dgm:spPr/>
      <dgm:t>
        <a:bodyPr/>
        <a:lstStyle/>
        <a:p>
          <a:endParaRPr lang="ru-RU"/>
        </a:p>
      </dgm:t>
    </dgm:pt>
    <dgm:pt modelId="{5F37C5AF-3713-4160-B3D3-AAE027106023}" type="sibTrans" cxnId="{5B24220B-C938-4A67-A2BC-066DBA90EC27}">
      <dgm:prSet/>
      <dgm:spPr/>
      <dgm:t>
        <a:bodyPr/>
        <a:lstStyle/>
        <a:p>
          <a:endParaRPr lang="ru-RU"/>
        </a:p>
      </dgm:t>
    </dgm:pt>
    <dgm:pt modelId="{32434AE7-76FB-43F1-880C-A45D560B63C9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 В  2007-2010 г. доля госсектора в добыче  полезных ископаемых («объем отгруженных товаров»)   снизилась на 3 % (ниже ниже 10%).</a:t>
          </a:r>
          <a:endParaRPr lang="ru-RU" dirty="0"/>
        </a:p>
      </dgm:t>
    </dgm:pt>
    <dgm:pt modelId="{C701F233-06D4-43E5-91E4-27266900D146}" type="parTrans" cxnId="{B5CC47CD-5FF1-4957-883B-1A08B23F5600}">
      <dgm:prSet/>
      <dgm:spPr/>
      <dgm:t>
        <a:bodyPr/>
        <a:lstStyle/>
        <a:p>
          <a:endParaRPr lang="ru-RU"/>
        </a:p>
      </dgm:t>
    </dgm:pt>
    <dgm:pt modelId="{CCA50FEB-10D0-4BF6-89A8-2520E35DDE3E}" type="sibTrans" cxnId="{B5CC47CD-5FF1-4957-883B-1A08B23F5600}">
      <dgm:prSet/>
      <dgm:spPr/>
      <dgm:t>
        <a:bodyPr/>
        <a:lstStyle/>
        <a:p>
          <a:endParaRPr lang="ru-RU"/>
        </a:p>
      </dgm:t>
    </dgm:pt>
    <dgm:pt modelId="{27DECD67-D985-41AD-9A15-C59D2205D0BA}" type="pres">
      <dgm:prSet presAssocID="{0928BFD9-EFE7-4D18-8D05-909973C5BE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A12FC3-09BB-4726-8AA2-F5EBDEA4ADEE}" type="pres">
      <dgm:prSet presAssocID="{638F0A54-52D3-4521-A8A5-811C41371BD6}" presName="composite" presStyleCnt="0"/>
      <dgm:spPr/>
    </dgm:pt>
    <dgm:pt modelId="{DDD04510-B9B0-4134-98E0-FC57E10429AD}" type="pres">
      <dgm:prSet presAssocID="{638F0A54-52D3-4521-A8A5-811C41371BD6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B359C-8B3C-4460-8B58-36603F5C4DBE}" type="pres">
      <dgm:prSet presAssocID="{638F0A54-52D3-4521-A8A5-811C41371BD6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1E8B13-9573-4DBB-BAE6-66076762397F}" type="pres">
      <dgm:prSet presAssocID="{2ADB74CD-17C5-4CB7-8CF1-CF66B62C639A}" presName="space" presStyleCnt="0"/>
      <dgm:spPr/>
    </dgm:pt>
    <dgm:pt modelId="{52241F8A-3BE8-4535-BE81-5B4C82B2D16E}" type="pres">
      <dgm:prSet presAssocID="{ECFE58B8-6512-4AC7-96A9-237D603AC0C9}" presName="composite" presStyleCnt="0"/>
      <dgm:spPr/>
    </dgm:pt>
    <dgm:pt modelId="{973F3DC1-AFB9-449A-96BE-866AD3B83873}" type="pres">
      <dgm:prSet presAssocID="{ECFE58B8-6512-4AC7-96A9-237D603AC0C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99C5F-A95E-44B6-85E6-B9322EBB864C}" type="pres">
      <dgm:prSet presAssocID="{ECFE58B8-6512-4AC7-96A9-237D603AC0C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892917-4D46-4E75-A2D8-1D06F9376992}" type="presOf" srcId="{6AC6F591-F385-471E-8892-C7A72C96B164}" destId="{CBDB359C-8B3C-4460-8B58-36603F5C4DBE}" srcOrd="0" destOrd="0" presId="urn:microsoft.com/office/officeart/2005/8/layout/hList1"/>
    <dgm:cxn modelId="{693DFBD0-8E05-484F-AF75-C49B2478BE7E}" srcId="{ECFE58B8-6512-4AC7-96A9-237D603AC0C9}" destId="{E6B1DDFB-0227-4E46-8733-EB6F4D06D2C8}" srcOrd="1" destOrd="0" parTransId="{1C0E34E7-26CA-4F70-8EF4-0DA34D3D2438}" sibTransId="{2EF40C34-F5AD-4E3E-897D-1249D695662A}"/>
    <dgm:cxn modelId="{41C09BE5-4876-407A-92CB-9E330623B998}" type="presOf" srcId="{C9E0C1E7-A453-4922-BEB3-8D0125880529}" destId="{ABC99C5F-A95E-44B6-85E6-B9322EBB864C}" srcOrd="0" destOrd="0" presId="urn:microsoft.com/office/officeart/2005/8/layout/hList1"/>
    <dgm:cxn modelId="{5D21FE63-71C8-48DA-A374-097C4AFD951C}" type="presOf" srcId="{AEFBD647-F80D-4B72-9AAA-A367ED48C169}" destId="{CBDB359C-8B3C-4460-8B58-36603F5C4DBE}" srcOrd="0" destOrd="1" presId="urn:microsoft.com/office/officeart/2005/8/layout/hList1"/>
    <dgm:cxn modelId="{9F29DECE-99D2-4B59-B90D-4006AC83E632}" type="presOf" srcId="{ECFE58B8-6512-4AC7-96A9-237D603AC0C9}" destId="{973F3DC1-AFB9-449A-96BE-866AD3B83873}" srcOrd="0" destOrd="0" presId="urn:microsoft.com/office/officeart/2005/8/layout/hList1"/>
    <dgm:cxn modelId="{D95152A5-11D1-426D-B8E0-CE927162F5F4}" type="presOf" srcId="{E6B1DDFB-0227-4E46-8733-EB6F4D06D2C8}" destId="{ABC99C5F-A95E-44B6-85E6-B9322EBB864C}" srcOrd="0" destOrd="1" presId="urn:microsoft.com/office/officeart/2005/8/layout/hList1"/>
    <dgm:cxn modelId="{FD8FCA16-E101-4F6E-9D22-129443ECBA76}" type="presOf" srcId="{0928BFD9-EFE7-4D18-8D05-909973C5BEE0}" destId="{27DECD67-D985-41AD-9A15-C59D2205D0BA}" srcOrd="0" destOrd="0" presId="urn:microsoft.com/office/officeart/2005/8/layout/hList1"/>
    <dgm:cxn modelId="{537B4C8D-AA6B-4BCC-9AC7-6BC9EA22A060}" type="presOf" srcId="{81A64EFA-EA91-4DA4-AED0-8104204F9B06}" destId="{ABC99C5F-A95E-44B6-85E6-B9322EBB864C}" srcOrd="0" destOrd="2" presId="urn:microsoft.com/office/officeart/2005/8/layout/hList1"/>
    <dgm:cxn modelId="{87D5078E-39D6-49CA-AF03-FA9D4C08535B}" type="presOf" srcId="{E99DD0A0-45DA-483D-827C-E489A56BF4D6}" destId="{ABC99C5F-A95E-44B6-85E6-B9322EBB864C}" srcOrd="0" destOrd="3" presId="urn:microsoft.com/office/officeart/2005/8/layout/hList1"/>
    <dgm:cxn modelId="{2C05D9FA-78E7-4416-B675-91964FA7ACAA}" srcId="{638F0A54-52D3-4521-A8A5-811C41371BD6}" destId="{6AC6F591-F385-471E-8892-C7A72C96B164}" srcOrd="0" destOrd="0" parTransId="{77AB56A2-9576-4706-A2FD-89FDB35EAE8E}" sibTransId="{BBAF2430-899F-45C6-B539-145F4ACB5A62}"/>
    <dgm:cxn modelId="{DE200F56-4B8C-47A3-9780-D46A5798CEDA}" type="presOf" srcId="{F714AB54-E8DC-4D00-B111-080931BD7FE1}" destId="{CBDB359C-8B3C-4460-8B58-36603F5C4DBE}" srcOrd="0" destOrd="2" presId="urn:microsoft.com/office/officeart/2005/8/layout/hList1"/>
    <dgm:cxn modelId="{B5CC47CD-5FF1-4957-883B-1A08B23F5600}" srcId="{638F0A54-52D3-4521-A8A5-811C41371BD6}" destId="{32434AE7-76FB-43F1-880C-A45D560B63C9}" srcOrd="3" destOrd="0" parTransId="{C701F233-06D4-43E5-91E4-27266900D146}" sibTransId="{CCA50FEB-10D0-4BF6-89A8-2520E35DDE3E}"/>
    <dgm:cxn modelId="{D7440CA0-8CCC-4DCB-B808-1C408FE9B38B}" srcId="{0928BFD9-EFE7-4D18-8D05-909973C5BEE0}" destId="{ECFE58B8-6512-4AC7-96A9-237D603AC0C9}" srcOrd="1" destOrd="0" parTransId="{FACFEC76-EF10-4AC5-92B3-8AF95397B615}" sibTransId="{4B70E96C-6B4E-44F0-B8C5-C596874D2296}"/>
    <dgm:cxn modelId="{C0B73094-BDB9-4632-9E84-CD2B336E9E01}" srcId="{ECFE58B8-6512-4AC7-96A9-237D603AC0C9}" destId="{791AF551-F95C-4757-AF48-1EF1FE3161F1}" srcOrd="4" destOrd="0" parTransId="{E69A4912-54DF-4E99-9F7E-31D234CB271D}" sibTransId="{1611C8B0-2987-42AD-92B0-D5942A3D5942}"/>
    <dgm:cxn modelId="{4C3BC64B-4012-425D-B078-A705F5BB15AD}" type="presOf" srcId="{791AF551-F95C-4757-AF48-1EF1FE3161F1}" destId="{ABC99C5F-A95E-44B6-85E6-B9322EBB864C}" srcOrd="0" destOrd="4" presId="urn:microsoft.com/office/officeart/2005/8/layout/hList1"/>
    <dgm:cxn modelId="{65802556-5475-4610-BD2B-AA4EF5834411}" srcId="{ECFE58B8-6512-4AC7-96A9-237D603AC0C9}" destId="{81A64EFA-EA91-4DA4-AED0-8104204F9B06}" srcOrd="2" destOrd="0" parTransId="{908AF1F4-1C9D-421D-B33C-DAD2183E3B5C}" sibTransId="{40665C13-5104-4745-88D9-2F81D912F9EF}"/>
    <dgm:cxn modelId="{AFA5C832-1596-4F49-9F9B-D889D672DAB8}" srcId="{638F0A54-52D3-4521-A8A5-811C41371BD6}" destId="{AEFBD647-F80D-4B72-9AAA-A367ED48C169}" srcOrd="1" destOrd="0" parTransId="{EF45D37B-BDF4-4768-A90A-520ECADA5E4E}" sibTransId="{C70E77C8-3553-40DB-967F-EEAAA3797F61}"/>
    <dgm:cxn modelId="{251BD872-56B1-4777-BF96-387C84C6BD94}" type="presOf" srcId="{32434AE7-76FB-43F1-880C-A45D560B63C9}" destId="{CBDB359C-8B3C-4460-8B58-36603F5C4DBE}" srcOrd="0" destOrd="3" presId="urn:microsoft.com/office/officeart/2005/8/layout/hList1"/>
    <dgm:cxn modelId="{61E178C8-4689-49F9-AE11-C02F9E6AB5CA}" srcId="{0928BFD9-EFE7-4D18-8D05-909973C5BEE0}" destId="{638F0A54-52D3-4521-A8A5-811C41371BD6}" srcOrd="0" destOrd="0" parTransId="{6908A33A-0AD8-46B0-B2A0-1CB3E29E10E3}" sibTransId="{2ADB74CD-17C5-4CB7-8CF1-CF66B62C639A}"/>
    <dgm:cxn modelId="{D2BCA7BD-910D-4183-9298-631B79A3E237}" type="presOf" srcId="{638F0A54-52D3-4521-A8A5-811C41371BD6}" destId="{DDD04510-B9B0-4134-98E0-FC57E10429AD}" srcOrd="0" destOrd="0" presId="urn:microsoft.com/office/officeart/2005/8/layout/hList1"/>
    <dgm:cxn modelId="{5B24220B-C938-4A67-A2BC-066DBA90EC27}" srcId="{638F0A54-52D3-4521-A8A5-811C41371BD6}" destId="{F714AB54-E8DC-4D00-B111-080931BD7FE1}" srcOrd="2" destOrd="0" parTransId="{C83A1BE5-6E6A-479A-809C-FAFBDCF34950}" sibTransId="{5F37C5AF-3713-4160-B3D3-AAE027106023}"/>
    <dgm:cxn modelId="{18F0EA56-C26B-4E96-B1EE-36752D4210B1}" srcId="{ECFE58B8-6512-4AC7-96A9-237D603AC0C9}" destId="{E99DD0A0-45DA-483D-827C-E489A56BF4D6}" srcOrd="3" destOrd="0" parTransId="{38230C1C-62F8-4B08-9F84-47A573987445}" sibTransId="{6DF83D90-5031-4502-88FC-BCC6C9C4AC33}"/>
    <dgm:cxn modelId="{2498D6F6-FA99-4237-920D-51E34397755C}" srcId="{ECFE58B8-6512-4AC7-96A9-237D603AC0C9}" destId="{C9E0C1E7-A453-4922-BEB3-8D0125880529}" srcOrd="0" destOrd="0" parTransId="{3EC43ED4-1C20-4735-8549-685F74676F49}" sibTransId="{A167B40B-3D4E-49E1-8500-C4E7D160A16D}"/>
    <dgm:cxn modelId="{98AC899E-61C4-4BA1-B18F-0E9CA34BDCCD}" type="presParOf" srcId="{27DECD67-D985-41AD-9A15-C59D2205D0BA}" destId="{1AA12FC3-09BB-4726-8AA2-F5EBDEA4ADEE}" srcOrd="0" destOrd="0" presId="urn:microsoft.com/office/officeart/2005/8/layout/hList1"/>
    <dgm:cxn modelId="{B4D46D2B-4763-498C-A1C3-BEFC37542041}" type="presParOf" srcId="{1AA12FC3-09BB-4726-8AA2-F5EBDEA4ADEE}" destId="{DDD04510-B9B0-4134-98E0-FC57E10429AD}" srcOrd="0" destOrd="0" presId="urn:microsoft.com/office/officeart/2005/8/layout/hList1"/>
    <dgm:cxn modelId="{72A23A9B-F981-4BA7-A975-0B3301C303C6}" type="presParOf" srcId="{1AA12FC3-09BB-4726-8AA2-F5EBDEA4ADEE}" destId="{CBDB359C-8B3C-4460-8B58-36603F5C4DBE}" srcOrd="1" destOrd="0" presId="urn:microsoft.com/office/officeart/2005/8/layout/hList1"/>
    <dgm:cxn modelId="{FE713DBE-7F5D-4833-911F-B1D409918785}" type="presParOf" srcId="{27DECD67-D985-41AD-9A15-C59D2205D0BA}" destId="{581E8B13-9573-4DBB-BAE6-66076762397F}" srcOrd="1" destOrd="0" presId="urn:microsoft.com/office/officeart/2005/8/layout/hList1"/>
    <dgm:cxn modelId="{B69E9A46-764D-4F13-A568-6FC6931E93BA}" type="presParOf" srcId="{27DECD67-D985-41AD-9A15-C59D2205D0BA}" destId="{52241F8A-3BE8-4535-BE81-5B4C82B2D16E}" srcOrd="2" destOrd="0" presId="urn:microsoft.com/office/officeart/2005/8/layout/hList1"/>
    <dgm:cxn modelId="{FE60E79B-4335-4293-8162-B48540F7ECC6}" type="presParOf" srcId="{52241F8A-3BE8-4535-BE81-5B4C82B2D16E}" destId="{973F3DC1-AFB9-449A-96BE-866AD3B83873}" srcOrd="0" destOrd="0" presId="urn:microsoft.com/office/officeart/2005/8/layout/hList1"/>
    <dgm:cxn modelId="{8AF25724-085D-4B6B-81F6-57A108870E7F}" type="presParOf" srcId="{52241F8A-3BE8-4535-BE81-5B4C82B2D16E}" destId="{ABC99C5F-A95E-44B6-85E6-B9322EBB864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8B34D58-78A5-4581-BEAD-7BEC519EF601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3235AC-B336-4A99-9690-DEFC3CD37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Конституция СССР 1936 г.   Бритиш Рейл, Франс Телеком. Газпром и Новатэк.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571EF8-DD04-48B8-B0ED-5360BA18D87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Мультисекторная модель – современные модели КУ.  1996 – 2011 гг. за частную собственность  в среднем 32-34 %. Ср. класс – от 6 до 30 %.</a:t>
            </a:r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B48A01-E44B-4679-BEE9-87922C447E18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39B924EF-FE96-4F68-B0C4-59DEC99F0D9E}" type="slidenum">
              <a:rPr lang="ru-RU" sz="1200">
                <a:latin typeface="+mn-lt"/>
              </a:rPr>
              <a:pPr algn="r">
                <a:defRPr/>
              </a:pPr>
              <a:t>18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В 2003 - сохранение к 2008 году в собственности РФ не более 1000 ФГУП и 500 долей в хозяйственных обществах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DE935F-DEE4-4CF7-8461-E5D2DB3684A2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Росстат: госучреждения, нет смешанного сегмента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4F2B97-397C-4289-82B6-373084FCA26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2008-2009 – план свести УП к нулю., оставить около 1000 АО с госдолей.</a:t>
            </a:r>
          </a:p>
        </p:txBody>
      </p:sp>
      <p:sp>
        <p:nvSpPr>
          <p:cNvPr id="23555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DE2406D2-C4E1-4929-845D-C7C847605915}" type="slidenum">
              <a:rPr lang="ru-RU" sz="1200">
                <a:latin typeface="+mn-lt"/>
              </a:rPr>
              <a:pPr algn="r">
                <a:defRPr/>
              </a:pPr>
              <a:t>5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Помимо количественных ориентиров – некоторый пересмотр идеологии, осознание ограничений и формирование стимулов</a:t>
            </a:r>
          </a:p>
        </p:txBody>
      </p:sp>
      <p:sp>
        <p:nvSpPr>
          <p:cNvPr id="25603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B07A8A57-505F-41D4-A2B2-A3C13A2A45C0}" type="slidenum">
              <a:rPr lang="ru-RU" sz="1200">
                <a:latin typeface="+mn-lt"/>
              </a:rPr>
              <a:pPr algn="r">
                <a:defRPr/>
              </a:pPr>
              <a:t>7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Электронные торги, стратегии для ГУП, совершенствование директив</a:t>
            </a: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B04A51-9F89-4045-90D7-BC4293CC328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2008-2009 – план свести УП к нулю., оставить около 1000 АО с госдолей.</a:t>
            </a:r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631D83-1FCE-47B8-AEEA-7C8288CB5AF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Мультисекторная модель – современные модели КУ.  1996 – 2011 гг. за частную собственность  в среднем 32-34 %. Ср. класс – от 6 до 30 %.</a:t>
            </a:r>
          </a:p>
        </p:txBody>
      </p:sp>
      <p:sp>
        <p:nvSpPr>
          <p:cNvPr id="2969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0C14E298-CCBE-4C63-9B41-C8700469B3D7}" type="slidenum">
              <a:rPr lang="ru-RU" sz="1200">
                <a:latin typeface="+mn-lt"/>
              </a:rPr>
              <a:pPr algn="r">
                <a:defRPr/>
              </a:pPr>
              <a:t>11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Мультисекторная модель – современные модели КУ.  1996 – 2011 гг. за частную собственность  в среднем 32-34 %. Ср. класс – от 6 до 30 %.</a:t>
            </a:r>
          </a:p>
        </p:txBody>
      </p:sp>
      <p:sp>
        <p:nvSpPr>
          <p:cNvPr id="29699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89C0B37-AA69-437E-AC91-3B0D54539493}" type="slidenum">
              <a:rPr lang="ru-RU" sz="1200">
                <a:latin typeface="+mn-lt"/>
              </a:rPr>
              <a:pPr algn="r">
                <a:defRPr/>
              </a:pPr>
              <a:t>12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8F83-5228-4698-8F14-E2769D187098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C648F-77EF-4CB6-AF8C-FEDED7884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E46F9-E3B2-4F67-9395-4C503A7B3131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82739-07EC-4CEF-80E1-AC842448E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269B0-E7B9-4894-AB3B-066FC0D680E8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D7B0-E30D-4C75-B129-54FAB0307E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29A16-0CBB-4D3F-BB12-A48546079B50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4D701-7D16-4222-9EFB-8B95C045A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5148-F5A5-4115-9396-FF78DC93BBD3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2BE17-B80D-4585-B5C9-34180F505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1D01-D19B-45A5-BCEA-ED2D1DA33336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DDE0-DC1C-4668-81B0-86657F931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1A4B2-8C55-4439-AE39-0582197BA04E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CBA40-19AB-4110-88B7-EDB58F4B6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36E77-09F0-41C9-A9DC-72411D59902D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0ADD8-DA91-4C63-BF9C-62B424F52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B6B06-DA2C-4137-A312-6CC46F3D2AA9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13EB8-BB08-48E6-A0C0-12EA50F054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B554E-A66A-4B7D-8049-E05FEA70C98B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C8A8D-AAFD-41A7-BC8E-43C978FF5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08920-6501-4535-A928-391AC8C89E1A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01DCA-367A-45C0-8272-A0D539C0E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ED2656-F942-4017-BDA7-6AE2BF9B92B9}" type="datetimeFigureOut">
              <a:rPr lang="ru-RU"/>
              <a:pPr>
                <a:defRPr/>
              </a:pPr>
              <a:t>19.07.2011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8591E6-FA5F-4725-BC4C-31DB1463F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3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2303462"/>
          </a:xfrm>
        </p:spPr>
        <p:txBody>
          <a:bodyPr/>
          <a:lstStyle/>
          <a:p>
            <a:pPr eaLnBrk="1" hangingPunct="1"/>
            <a:r>
              <a:rPr lang="ru-RU" sz="3600" b="1" smtClean="0"/>
              <a:t>Основные направления </a:t>
            </a:r>
            <a:br>
              <a:rPr lang="ru-RU" sz="3600" b="1" smtClean="0"/>
            </a:br>
            <a:r>
              <a:rPr lang="ru-RU" sz="3600" b="1" smtClean="0"/>
              <a:t>и необходимые меры</a:t>
            </a:r>
            <a:br>
              <a:rPr lang="ru-RU" sz="3600" b="1" smtClean="0"/>
            </a:br>
            <a:r>
              <a:rPr lang="ru-RU" sz="3600" b="1" smtClean="0"/>
              <a:t>в сфере управления государственной собственностью и приватизации</a:t>
            </a:r>
            <a:r>
              <a:rPr lang="ru-RU" sz="3600" smtClean="0"/>
              <a:t>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550" y="3716338"/>
            <a:ext cx="7200900" cy="21605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898989"/>
                </a:solidFill>
              </a:rPr>
              <a:t>Экспертная группа 15</a:t>
            </a:r>
            <a:br>
              <a:rPr lang="ru-RU" sz="2400" b="1" smtClean="0">
                <a:solidFill>
                  <a:srgbClr val="898989"/>
                </a:solidFill>
              </a:rPr>
            </a:br>
            <a:r>
              <a:rPr lang="ru-RU" sz="2400" b="1" smtClean="0">
                <a:solidFill>
                  <a:srgbClr val="898989"/>
                </a:solidFill>
              </a:rPr>
              <a:t>«Управление государственной собственностью и приватизация»</a:t>
            </a:r>
          </a:p>
          <a:p>
            <a:pPr eaLnBrk="1" hangingPunct="1">
              <a:lnSpc>
                <a:spcPct val="80000"/>
              </a:lnSpc>
            </a:pPr>
            <a:endParaRPr lang="ru-RU" sz="2400" b="1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400" b="1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b="1" smtClean="0">
                <a:solidFill>
                  <a:srgbClr val="898989"/>
                </a:solidFill>
              </a:rPr>
              <a:t>19 июля 2011 г.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Динамика приватизации, 2002-2010 гг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22530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p:oleObj spid="_x0000_s22530" r:id="rId4" imgW="8230313" imgH="4523624" progId="Excel.Char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Особенности приватизационной политики 2010-2011 годов</a:t>
            </a:r>
          </a:p>
        </p:txBody>
      </p:sp>
      <p:sp>
        <p:nvSpPr>
          <p:cNvPr id="63490" name="Объект 2"/>
          <p:cNvSpPr>
            <a:spLocks noGrp="1"/>
          </p:cNvSpPr>
          <p:nvPr>
            <p:ph idx="4294967295"/>
          </p:nvPr>
        </p:nvSpPr>
        <p:spPr>
          <a:xfrm>
            <a:off x="250825" y="981075"/>
            <a:ext cx="8642350" cy="5616575"/>
          </a:xfrm>
        </p:spPr>
        <p:txBody>
          <a:bodyPr/>
          <a:lstStyle/>
          <a:p>
            <a:pPr marL="0" indent="180975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200" b="1" i="1" smtClean="0"/>
              <a:t>(1) Периодичность усиления (или ослабления) влияния «групп интересов» на принимаемые решения в сфере приватизации, как следствие определенный «дрейф» приватизационной политики</a:t>
            </a:r>
            <a:r>
              <a:rPr lang="ru-RU" sz="1400" b="1" smtClean="0"/>
              <a:t> </a:t>
            </a:r>
          </a:p>
          <a:p>
            <a:pPr marL="0" indent="180975">
              <a:buFont typeface="Arial" charset="0"/>
              <a:buNone/>
            </a:pPr>
            <a:r>
              <a:rPr lang="ru-RU" sz="1200" smtClean="0"/>
              <a:t>В определяющей мере связана с ситуацией (ожиданиями) в плане обеспечения сбалансированности бюджета, от возникновения существенных проблем на отдельных «социально-чувствительных»  рынках. В период обсуждения параметров проекта бюджета (май-июнь) усиливается линия на повышение роли приватизации в формировании дополнительных доходов бюджета, а когда проявляются недостатки в регулировании определенных рынках – усиливается аргументация в необходимости сохранения прямого участия государства для «компенсации провалов рынка». </a:t>
            </a:r>
          </a:p>
          <a:p>
            <a:pPr marL="0" indent="180975">
              <a:buFont typeface="Arial" charset="0"/>
              <a:buNone/>
            </a:pPr>
            <a:r>
              <a:rPr lang="ru-RU" sz="1200" b="1" i="1" smtClean="0"/>
              <a:t>(2) Компромиссность принятых решений и, зачастую, неполнота, иногда -противоречивость реализуемых мер</a:t>
            </a:r>
            <a:r>
              <a:rPr lang="ru-RU" sz="1200" b="1" smtClean="0"/>
              <a:t> </a:t>
            </a:r>
          </a:p>
          <a:p>
            <a:pPr marL="0" indent="180975">
              <a:buFont typeface="Arial" charset="0"/>
              <a:buNone/>
            </a:pPr>
            <a:r>
              <a:rPr lang="ru-RU" sz="1200" smtClean="0"/>
              <a:t>В частности:</a:t>
            </a:r>
          </a:p>
          <a:p>
            <a:pPr marL="0" indent="180975">
              <a:buFont typeface="Arial" charset="0"/>
              <a:buNone/>
            </a:pPr>
            <a:r>
              <a:rPr lang="ru-RU" sz="1200" smtClean="0"/>
              <a:t>решение о расширении представительства независимых директоров в компаниях с государственным участием пока не дополнено мерами по повышению роли и ответственности советов директоров, по изменению порядка назначения высших менеджеров в этих компаниях;</a:t>
            </a:r>
          </a:p>
          <a:p>
            <a:pPr marL="0" indent="180975">
              <a:buFont typeface="Arial" charset="0"/>
              <a:buNone/>
            </a:pPr>
            <a:r>
              <a:rPr lang="ru-RU" sz="1200" smtClean="0"/>
              <a:t>возможность привлечения инвестиций для развития предприятия в ходе приватизации (точнее  - разгосударствления) пока существует для узкого круга сверхкрупных компаний, на основе индивидуальных решений, а для других компаний соответствующие инструменты (способы приватизации) – не развиты;</a:t>
            </a:r>
          </a:p>
          <a:p>
            <a:pPr marL="0" indent="180975">
              <a:buFont typeface="Arial" charset="0"/>
              <a:buNone/>
            </a:pPr>
            <a:r>
              <a:rPr lang="ru-RU" sz="1200" smtClean="0"/>
              <a:t>отказ от использования в качестве организационно-правовой формы государственных корпораций сопровождается постановкой задачи по проработке новой формы «юридического лица публичного права»;</a:t>
            </a:r>
          </a:p>
          <a:p>
            <a:pPr marL="0" indent="180975">
              <a:buFont typeface="Arial" charset="0"/>
              <a:buNone/>
            </a:pPr>
            <a:r>
              <a:rPr lang="ru-RU" sz="1200" smtClean="0"/>
              <a:t>при общей ориентации на сокращение использования института унитарных предприятий  - отсутствуют значимые усилия по определению инструментов прозрачного финансирования выполнения публичных задач (функций) через компании, в том числе частного сектора.</a:t>
            </a:r>
          </a:p>
          <a:p>
            <a:pPr marL="0" indent="180975">
              <a:buFont typeface="Arial" charset="0"/>
              <a:buNone/>
            </a:pPr>
            <a:r>
              <a:rPr lang="ru-RU" sz="1200" b="1" i="1" smtClean="0"/>
              <a:t>(3) Необходимость осуществления периодических  воздействий на высшем политическом уровне в плане осуществления дальнейшей приватизационной политики </a:t>
            </a:r>
          </a:p>
          <a:p>
            <a:pPr marL="0" indent="180975">
              <a:buFont typeface="Arial" charset="0"/>
              <a:buNone/>
            </a:pPr>
            <a:r>
              <a:rPr lang="ru-RU" sz="1200" smtClean="0"/>
              <a:t>В частности по дальнейшему углублению приватизации крупнейших компаний, работающих в конкурентных секторах.</a:t>
            </a:r>
          </a:p>
          <a:p>
            <a:pPr marL="0" indent="180975">
              <a:buFont typeface="Arial" charset="0"/>
              <a:buNone/>
            </a:pPr>
            <a:r>
              <a:rPr lang="ru-RU" sz="1200" b="1" i="1" smtClean="0"/>
              <a:t>(4) Скрытый характер лоббирования интересов в рамках приватизации, расширенные возможности принятия индивидуальных решений при неясности нормативных рамок, неразвитость официальной аргументации принятых решений. </a:t>
            </a:r>
          </a:p>
          <a:p>
            <a:pPr marL="0" indent="180975">
              <a:buFont typeface="Arial" charset="0"/>
              <a:buNone/>
            </a:pPr>
            <a:r>
              <a:rPr lang="ru-RU" sz="1200" smtClean="0"/>
              <a:t>«Размытость» условий приватизации крупных компаний – издержки стремления изменить  в разумные сроки ситуацию при наличии высоких административных барьеров согласования.  Но это же приводит к усилению «соперничества» различных подходов к приватизации и снижению предсказуемости условий приватизации уже на уровне каждой отдельной крупной компании с государственным участием.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Риски </a:t>
            </a:r>
          </a:p>
        </p:txBody>
      </p:sp>
      <p:sp>
        <p:nvSpPr>
          <p:cNvPr id="65538" name="Объект 2"/>
          <p:cNvSpPr>
            <a:spLocks noGrp="1"/>
          </p:cNvSpPr>
          <p:nvPr>
            <p:ph idx="4294967295"/>
          </p:nvPr>
        </p:nvSpPr>
        <p:spPr>
          <a:xfrm>
            <a:off x="250825" y="981075"/>
            <a:ext cx="8642350" cy="5616575"/>
          </a:xfrm>
        </p:spPr>
        <p:txBody>
          <a:bodyPr/>
          <a:lstStyle/>
          <a:p>
            <a:pPr marL="0" indent="180975">
              <a:buFont typeface="Arial" charset="0"/>
              <a:buNone/>
            </a:pPr>
            <a:r>
              <a:rPr lang="ru-RU" sz="1400" b="1" i="1" smtClean="0"/>
              <a:t>1. Риск расширения государственного (квазигосударственного) сектора на фоне приватизационных процессов.</a:t>
            </a:r>
            <a:r>
              <a:rPr lang="ru-RU" sz="1200" b="1" i="1" smtClean="0"/>
              <a:t> </a:t>
            </a:r>
          </a:p>
          <a:p>
            <a:pPr marL="0" indent="180975">
              <a:buFont typeface="Arial" charset="0"/>
              <a:buNone/>
            </a:pPr>
            <a:r>
              <a:rPr lang="ru-RU" sz="1200" b="1" i="1" smtClean="0"/>
              <a:t>Данный риск представляется наиболее существенным в ближнесрочной перспективе, так как в негативном варианте вместо расширения в ходе приватизации частного сектора, привлечения эффективных собственников и внебюджетных средств, улучшения условий для конкуренции может произойти перераспределение активов в секторе смешанной собственности, их дальнейшая консолидация на уровне отдельных хозяйствующих субъектов с государственным участием, задействование в приватизации средств крупных госбанков.   </a:t>
            </a:r>
          </a:p>
          <a:p>
            <a:pPr marL="0" indent="180975">
              <a:buFont typeface="Arial" charset="0"/>
              <a:buNone/>
            </a:pPr>
            <a:endParaRPr lang="ru-RU" sz="1400" b="1" i="1" smtClean="0"/>
          </a:p>
          <a:p>
            <a:pPr marL="0" indent="180975">
              <a:buFont typeface="Arial" charset="0"/>
              <a:buNone/>
            </a:pPr>
            <a:r>
              <a:rPr lang="ru-RU" sz="1400" b="1" i="1" smtClean="0"/>
              <a:t>2. Риск последующего усиления неформального воздействия на приватизированные компании них со стороны при недостаточности усилий по развитию регулирования, при нечеткости условий приватизации .</a:t>
            </a:r>
          </a:p>
          <a:p>
            <a:pPr marL="0" indent="180975">
              <a:buFont typeface="Arial" charset="0"/>
              <a:buNone/>
            </a:pPr>
            <a:r>
              <a:rPr lang="ru-RU" sz="1200" b="1" i="1" smtClean="0"/>
              <a:t>При неразвитости регулирования в отдельных секторах, которая ранее «компенсировалась» прямым участием государства в управлении отдельными крупными компаниями, при выходе государства из такого управления ему потребуются иные инструменты для решения общественно-значимых задач. Главная проблема – непрозрачность публичных интересов в отношении таких компаний, появление предпосылок для подмены общественных интересов узкоспециальными (как ведомственными, так и частными) по сравнению с вариантом прямого участия государства в капитале.</a:t>
            </a:r>
          </a:p>
          <a:p>
            <a:pPr marL="0" indent="180975">
              <a:buFont typeface="Arial" charset="0"/>
              <a:buNone/>
            </a:pPr>
            <a:r>
              <a:rPr lang="ru-RU" sz="1200" b="1" i="1" smtClean="0"/>
              <a:t>Нечеткость условий, критериев приватизации крупных компаний с привлечением для их развития инвестиций, индивидуальность таких решений в будущем могут создать предпосылки к расхождению государства и собственников таких компаний в представлениях о взаимных обязательствах, к давлению сторон друг на друга в различных формах; к расширению возможностей политиков по апеллированию к той части общества, которая традиционно отмечает  «несправедливость» и «дешевизну» приватизации.</a:t>
            </a:r>
          </a:p>
          <a:p>
            <a:pPr marL="0" indent="180975">
              <a:buFont typeface="Arial" charset="0"/>
              <a:buNone/>
            </a:pPr>
            <a:endParaRPr lang="ru-RU" sz="1400" b="1" i="1" smtClean="0"/>
          </a:p>
          <a:p>
            <a:pPr marL="0" indent="180975">
              <a:buFont typeface="Arial" charset="0"/>
              <a:buNone/>
            </a:pPr>
            <a:r>
              <a:rPr lang="ru-RU" sz="1400" b="1" i="1" smtClean="0"/>
              <a:t>3. Риск ограниченности позитивных структурных эффектов от приватизации при запаздывающем характере «внешних» мер по улучшению инвестиционного климата, развитию условий для конкуренции, совершенствованию корпоративного управления.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  <a:solidFill>
            <a:schemeClr val="accent1"/>
          </a:solidFill>
          <a:ln>
            <a:solidFill>
              <a:schemeClr val="bg1"/>
            </a:solidFill>
          </a:ln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«Новое измерение» приватизационной политики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981075"/>
            <a:ext cx="8642350" cy="561657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000" b="1" dirty="0" smtClean="0"/>
              <a:t>ГРАДУАЛИСТСКАЯ МОДЕЛЬ</a:t>
            </a:r>
            <a:r>
              <a:rPr lang="ru-RU" sz="6000" dirty="0" smtClean="0"/>
              <a:t>: Сохраняющиеся масштабы  и «качество» большинства объектов госсектора не позволяют осуществить новый аналог ускоренной «массовой» приватизации. Излишняя </a:t>
            </a:r>
            <a:r>
              <a:rPr lang="ru-RU" sz="6000" dirty="0" err="1" smtClean="0"/>
              <a:t>радикализация</a:t>
            </a:r>
            <a:r>
              <a:rPr lang="ru-RU" sz="6000" dirty="0" smtClean="0"/>
              <a:t> подходов уравнивает ожидаемые выгоды и потери.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000" b="1" dirty="0" smtClean="0"/>
              <a:t>МУЛЬТИСЕКТОРНАЯ МОДЕЛЬ</a:t>
            </a:r>
            <a:r>
              <a:rPr lang="ru-RU" sz="6000" dirty="0" smtClean="0"/>
              <a:t>: Множественность типов объектов  госсектора предполагает наличие дифференцированных моделей  (планирования) приватизации и управления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000" b="1" dirty="0" smtClean="0"/>
              <a:t>МОДЕЛЬ СТРАТЕГИЧЕСКОГО ЯДРА</a:t>
            </a:r>
            <a:r>
              <a:rPr lang="ru-RU" sz="6000" dirty="0" smtClean="0"/>
              <a:t>: не существует очевидных аргументов против  (временного) сохранения в госсобственности ряда крупнейших компаний, но существуют аргументы в пользу</a:t>
            </a:r>
            <a:r>
              <a:rPr lang="en-US" sz="6000" dirty="0" smtClean="0"/>
              <a:t> </a:t>
            </a:r>
            <a:r>
              <a:rPr lang="ru-RU" sz="6000" dirty="0" smtClean="0"/>
              <a:t>снижения порогов контроля, равных условий конкуренции, </a:t>
            </a:r>
            <a:r>
              <a:rPr lang="ru-RU" sz="6000" dirty="0" err="1" smtClean="0"/>
              <a:t>транспарентности</a:t>
            </a:r>
            <a:r>
              <a:rPr lang="ru-RU" sz="6000" dirty="0" smtClean="0"/>
              <a:t> и модификации (качества) корпоративного управления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000" b="1" dirty="0" smtClean="0"/>
              <a:t>СТРУКТУРНАЯ МОДЕЛЬ: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6000" dirty="0" smtClean="0"/>
              <a:t>невозможность </a:t>
            </a:r>
            <a:r>
              <a:rPr lang="ru-RU" sz="6000" dirty="0"/>
              <a:t>экономического эффекта приватизации (эффективного собственника) без модернизации сектора</a:t>
            </a:r>
            <a:endParaRPr lang="en-US" sz="6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6000" dirty="0" smtClean="0"/>
              <a:t>невозможность </a:t>
            </a:r>
            <a:r>
              <a:rPr lang="ru-RU" sz="6000" dirty="0"/>
              <a:t>модернизации сектора при доминировании государства</a:t>
            </a:r>
            <a:r>
              <a:rPr lang="en-US" sz="6000" dirty="0"/>
              <a:t>/</a:t>
            </a:r>
            <a:r>
              <a:rPr lang="ru-RU" sz="6000" dirty="0"/>
              <a:t>без расширения сегмента частной </a:t>
            </a:r>
            <a:r>
              <a:rPr lang="ru-RU" sz="6000" dirty="0" smtClean="0"/>
              <a:t>собственности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6000" dirty="0" smtClean="0"/>
              <a:t>бесполезность расширения частного сектора без изменения качества институциональной среды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000" b="1" dirty="0" smtClean="0"/>
              <a:t>ПРАГМАТИЧНОСТЬ ЦЕЛЕЙ: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6000" dirty="0" smtClean="0"/>
              <a:t>определение </a:t>
            </a:r>
            <a:r>
              <a:rPr lang="ru-RU" sz="6000" dirty="0"/>
              <a:t>стратегического ядра экономики (стратегические, системообразующие предприятия</a:t>
            </a:r>
            <a:r>
              <a:rPr lang="ru-RU" sz="60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6000" dirty="0" smtClean="0"/>
              <a:t>приватизация крупных </a:t>
            </a:r>
            <a:r>
              <a:rPr lang="ru-RU" sz="6000" dirty="0"/>
              <a:t>компаний с государственным </a:t>
            </a:r>
            <a:r>
              <a:rPr lang="ru-RU" sz="6000" dirty="0" smtClean="0"/>
              <a:t>участием важнее, </a:t>
            </a:r>
            <a:r>
              <a:rPr lang="ru-RU" sz="6000" dirty="0"/>
              <a:t>нежели формальное радикальное сокращение </a:t>
            </a:r>
            <a:r>
              <a:rPr lang="ru-RU" sz="6000" dirty="0" smtClean="0"/>
              <a:t>субъектного состава госсектора в целом</a:t>
            </a:r>
            <a:endParaRPr lang="ru-RU" sz="6000" dirty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6000" dirty="0"/>
              <a:t>бюджетные  (возобновляемые и </a:t>
            </a:r>
            <a:r>
              <a:rPr lang="ru-RU" sz="6000" dirty="0" err="1"/>
              <a:t>невозобновляемые</a:t>
            </a:r>
            <a:r>
              <a:rPr lang="ru-RU" sz="6000" dirty="0"/>
              <a:t>) и инвестиционные доходы, адекватные рыночной стоимости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6000" dirty="0" smtClean="0"/>
              <a:t>избавление от анахроничных и паллиативных ОПФ и неликвидов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000" b="1" dirty="0" smtClean="0"/>
              <a:t>ОТ ПОЛИТИЧЕСКОЙ НЕЙТРАЛЬНОСТИ К ФОРМИРОВАНИЮ СРЕДНЕГО КЛАССА</a:t>
            </a:r>
            <a:r>
              <a:rPr lang="ru-RU" sz="6000" dirty="0" smtClean="0"/>
              <a:t>: В социально-политическом плане не следует ожидать ни явного противодействия (протестных настроений), ни очевидной поддержки проводимой масштабной приватизационной политики.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6000" b="1" dirty="0" smtClean="0"/>
              <a:t>ВЫБОР ПОЛИТИЧЕСКИЙ И ВЫБОР «ИНСТРУМЕНТАЛЬНЫЙ»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15888"/>
            <a:ext cx="8229600" cy="777875"/>
          </a:xfrm>
          <a:solidFill>
            <a:srgbClr val="0070C0"/>
          </a:solidFill>
        </p:spPr>
        <p:txBody>
          <a:bodyPr/>
          <a:lstStyle/>
          <a:p>
            <a:pPr eaLnBrk="1" hangingPunct="1"/>
            <a:r>
              <a:rPr lang="ru-RU" sz="2000" smtClean="0">
                <a:solidFill>
                  <a:schemeClr val="bg1"/>
                </a:solidFill>
              </a:rPr>
              <a:t>Принципы государственной политики по управлению государственной собственностью и приватизации</a:t>
            </a:r>
          </a:p>
        </p:txBody>
      </p:sp>
      <p:sp>
        <p:nvSpPr>
          <p:cNvPr id="69634" name="Объект 2"/>
          <p:cNvSpPr>
            <a:spLocks noGrp="1"/>
          </p:cNvSpPr>
          <p:nvPr>
            <p:ph idx="4294967295"/>
          </p:nvPr>
        </p:nvSpPr>
        <p:spPr>
          <a:xfrm>
            <a:off x="179388" y="1052513"/>
            <a:ext cx="8785225" cy="5329237"/>
          </a:xfrm>
        </p:spPr>
        <p:txBody>
          <a:bodyPr/>
          <a:lstStyle/>
          <a:p>
            <a:pPr marL="609600" indent="-609600">
              <a:buFont typeface="Arial" charset="0"/>
              <a:buNone/>
            </a:pPr>
            <a:r>
              <a:rPr lang="ru-RU" sz="1400" smtClean="0"/>
              <a:t> </a:t>
            </a:r>
            <a:r>
              <a:rPr lang="ru-RU" sz="1400" b="1" smtClean="0"/>
              <a:t>(1)	общая «презумпция полезности» приватизации;  принцип, что за исключением заявленного узкого круга компаний, в период до 2020 года все прочие компании  с государственным участием, унитарные предприятия, государственные корпорации и государственные компании могут стать объектом приватизации;</a:t>
            </a:r>
          </a:p>
          <a:p>
            <a:pPr marL="609600" indent="-609600">
              <a:buFont typeface="Arial" charset="0"/>
              <a:buNone/>
            </a:pPr>
            <a:r>
              <a:rPr lang="ru-RU" sz="1400" b="1" smtClean="0"/>
              <a:t>(2)	«презумпция полезности» участия иностранных инвесторов в капитале приватизируемых компаний, в том числе крупных; </a:t>
            </a:r>
          </a:p>
          <a:p>
            <a:pPr marL="609600" indent="-609600">
              <a:buFont typeface="Arial" charset="0"/>
              <a:buNone/>
            </a:pPr>
            <a:r>
              <a:rPr lang="ru-RU" sz="1400" b="1" smtClean="0"/>
              <a:t>(3)	приватизация не означает отказа от существующих социальных обязательств и (или) прямого сокращения функций общественного сектора; </a:t>
            </a:r>
          </a:p>
          <a:p>
            <a:pPr marL="609600" indent="-609600">
              <a:buFont typeface="Arial" charset="0"/>
              <a:buNone/>
            </a:pPr>
            <a:r>
              <a:rPr lang="ru-RU" sz="1400" b="1" smtClean="0"/>
              <a:t>(4)	развитие альтернатив прямому участию государства в капитале компаний с позиций обеспечения общественных интересов; постоянное сочетание усилий по собственно приватизации и по расширению институционально-экономических предпосылок для приватизации;</a:t>
            </a:r>
          </a:p>
          <a:p>
            <a:pPr marL="609600" indent="-609600">
              <a:buFont typeface="Arial" charset="0"/>
              <a:buNone/>
            </a:pPr>
            <a:r>
              <a:rPr lang="ru-RU" sz="1400" b="1" smtClean="0"/>
              <a:t>(5)	любые шаги, прямо или косвенно увеличивающие «вес» государства в экономике, в том числе за счет смешанного сектора, относятся к «красной зоне», соответствующие решения должны быть исключительными и с максимальным «обременением» в части обоснований и согласований;</a:t>
            </a:r>
          </a:p>
          <a:p>
            <a:pPr marL="609600" indent="-609600">
              <a:buFont typeface="Arial" charset="0"/>
              <a:buNone/>
            </a:pPr>
            <a:r>
              <a:rPr lang="ru-RU" sz="1400" b="1" smtClean="0"/>
              <a:t>(6)	компании, находящиеся под контролем государства, с одной стороны, не должны входить в сферы деятельности, сектора, где есть частная предпринимательская инициатива, где есть условия для конкуренции, а с другой стороны, формировать барьеры для входа новых компаний на «свои» рынки;</a:t>
            </a:r>
          </a:p>
          <a:p>
            <a:pPr marL="609600" indent="-609600">
              <a:buFont typeface="Arial" charset="0"/>
              <a:buNone/>
            </a:pPr>
            <a:r>
              <a:rPr lang="ru-RU" sz="1400" b="1" smtClean="0"/>
              <a:t>(7)	приоритет обеспечения структурных эффектов для экономического развития от приватизации;</a:t>
            </a:r>
          </a:p>
          <a:p>
            <a:pPr marL="609600" indent="-609600">
              <a:buFont typeface="Arial" charset="0"/>
              <a:buNone/>
            </a:pPr>
            <a:r>
              <a:rPr lang="ru-RU" sz="1400" b="1" smtClean="0"/>
              <a:t>(8)	принцип  «разумной настойчивости», последовательности и «градуализма», ограничение рисков;</a:t>
            </a:r>
          </a:p>
          <a:p>
            <a:pPr marL="609600" indent="-609600">
              <a:buFont typeface="Arial" charset="0"/>
              <a:buNone/>
            </a:pPr>
            <a:r>
              <a:rPr lang="ru-RU" sz="1400" b="1" smtClean="0"/>
              <a:t>(9)	прозрачность процессов управления государственной собственностью и оснований по принятым решениям; открытость к различным формам общественного контроля и оценки;</a:t>
            </a:r>
          </a:p>
          <a:p>
            <a:pPr marL="609600" indent="-609600">
              <a:buFont typeface="Arial" charset="0"/>
              <a:buAutoNum type="arabicParenBoth" startAt="10"/>
            </a:pPr>
            <a:r>
              <a:rPr lang="ru-RU" sz="1400" b="1" smtClean="0"/>
              <a:t>формирование целостной системы мотиваций для всех участников; приглашение общества и бизнеса к предметному диалогу с государством по приватизационной политике и управлению государственной собственностью.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777875"/>
          </a:xfrm>
          <a:solidFill>
            <a:srgbClr val="0070C0"/>
          </a:solidFill>
        </p:spPr>
        <p:txBody>
          <a:bodyPr/>
          <a:lstStyle/>
          <a:p>
            <a:pPr eaLnBrk="1" hangingPunct="1"/>
            <a:r>
              <a:rPr lang="ru-RU" sz="3600" smtClean="0">
                <a:solidFill>
                  <a:schemeClr val="bg1"/>
                </a:solidFill>
              </a:rPr>
              <a:t>Приоритетные задачи 2012-2020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29237"/>
          </a:xfrm>
        </p:spPr>
        <p:txBody>
          <a:bodyPr rtlCol="0">
            <a:normAutofit fontScale="25000" lnSpcReduction="20000"/>
          </a:bodyPr>
          <a:lstStyle/>
          <a:p>
            <a:pPr marL="5715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8000" b="1" dirty="0" smtClean="0"/>
              <a:t>ограничение «</a:t>
            </a:r>
            <a:r>
              <a:rPr lang="ru-RU" sz="8000" b="1" dirty="0"/>
              <a:t>разрастания» </a:t>
            </a:r>
            <a:r>
              <a:rPr lang="ru-RU" sz="8000" b="1" dirty="0" smtClean="0"/>
              <a:t>госсектора </a:t>
            </a:r>
            <a:r>
              <a:rPr lang="ru-RU" sz="8000" b="1" dirty="0"/>
              <a:t>в </a:t>
            </a:r>
            <a:r>
              <a:rPr lang="ru-RU" sz="8000" b="1" dirty="0" smtClean="0"/>
              <a:t>экономике </a:t>
            </a:r>
            <a:r>
              <a:rPr lang="ru-RU" sz="8000" dirty="0" smtClean="0"/>
              <a:t>= система запретов и ограничений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8000" dirty="0" smtClean="0"/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8000" b="1" dirty="0" smtClean="0"/>
              <a:t>обеспечение </a:t>
            </a:r>
            <a:r>
              <a:rPr lang="ru-RU" sz="8000" b="1" dirty="0"/>
              <a:t>устойчивости и планомерности процесса сокращения прямого участия государства </a:t>
            </a:r>
            <a:r>
              <a:rPr lang="ru-RU" sz="8000" dirty="0"/>
              <a:t>в </a:t>
            </a:r>
            <a:r>
              <a:rPr lang="ru-RU" sz="8000" dirty="0" smtClean="0"/>
              <a:t>экономике = «презумпция полезности» приватизации, гарантии долгосрочности заявленных планов,  априорная подготовка «поля» приватизации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8000" dirty="0" smtClean="0"/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8000" b="1" dirty="0" smtClean="0"/>
              <a:t>сокращение </a:t>
            </a:r>
            <a:r>
              <a:rPr lang="ru-RU" sz="8000" b="1" dirty="0"/>
              <a:t>масштабов прямого участия государства </a:t>
            </a:r>
            <a:r>
              <a:rPr lang="ru-RU" sz="8000" dirty="0"/>
              <a:t>в </a:t>
            </a:r>
            <a:r>
              <a:rPr lang="ru-RU" sz="8000" dirty="0" smtClean="0"/>
              <a:t>экономике = «глубина» приватизации крупных компаний, модернизация сектора и замещение </a:t>
            </a:r>
            <a:r>
              <a:rPr lang="ru-RU" sz="8000" dirty="0"/>
              <a:t>прямого контроля отраслевым </a:t>
            </a:r>
            <a:r>
              <a:rPr lang="ru-RU" sz="8000" dirty="0" smtClean="0"/>
              <a:t>регулированием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8000" dirty="0"/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8000" b="1" dirty="0" smtClean="0"/>
              <a:t>сокращение </a:t>
            </a:r>
            <a:r>
              <a:rPr lang="ru-RU" sz="8000" b="1" dirty="0"/>
              <a:t>круга субъектов </a:t>
            </a:r>
            <a:r>
              <a:rPr lang="ru-RU" sz="8000" b="1" dirty="0" smtClean="0"/>
              <a:t>госсобственности </a:t>
            </a:r>
            <a:r>
              <a:rPr lang="ru-RU" sz="8000" dirty="0" smtClean="0"/>
              <a:t>= «чистка» госсектора (множественная трансформация ГУП, неликвиды в корпоративном секторе, санация)</a:t>
            </a:r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8000" dirty="0"/>
          </a:p>
          <a:p>
            <a:pPr marL="571500" indent="-5715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8000" b="1" dirty="0" smtClean="0"/>
              <a:t>повышение </a:t>
            </a:r>
            <a:r>
              <a:rPr lang="ru-RU" sz="8000" b="1" dirty="0"/>
              <a:t>качества государственного управления в компаниях </a:t>
            </a:r>
            <a:r>
              <a:rPr lang="ru-RU" sz="8000" dirty="0"/>
              <a:t>с </a:t>
            </a:r>
            <a:r>
              <a:rPr lang="ru-RU" sz="8000" dirty="0" err="1" smtClean="0"/>
              <a:t>госучастием</a:t>
            </a:r>
            <a:r>
              <a:rPr lang="ru-RU" sz="8000" dirty="0" smtClean="0"/>
              <a:t> = модификация корпоративного управления и систематизация интересов </a:t>
            </a:r>
            <a:r>
              <a:rPr lang="ru-RU" sz="8000" dirty="0"/>
              <a:t>государства в «стратегическом ядре»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  <a:solidFill>
            <a:srgbClr val="0070C0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Этап 1: 2012-2015</a:t>
            </a:r>
          </a:p>
        </p:txBody>
      </p:sp>
      <p:sp>
        <p:nvSpPr>
          <p:cNvPr id="71682" name="Объект 4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eaLnBrk="1" hangingPunct="1">
              <a:buFont typeface="Calibri" pitchFamily="34" charset="0"/>
              <a:buAutoNum type="arabicPeriod"/>
            </a:pPr>
            <a:r>
              <a:rPr lang="ru-RU" sz="1400" b="1" smtClean="0"/>
              <a:t>реализация намеченных планов </a:t>
            </a:r>
            <a:r>
              <a:rPr lang="ru-RU" sz="1400" smtClean="0"/>
              <a:t>по сокращению уровня государственного участия в крупнейших и крупных компаниях; 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400" b="1" smtClean="0"/>
              <a:t>ограничения для компаний с государственным участием </a:t>
            </a:r>
            <a:r>
              <a:rPr lang="ru-RU" sz="1400" smtClean="0"/>
              <a:t>(их дочерних и зависимых структур) по приобретению приватизируемых активов, по использования средств госбанков и госкомпаний; по консолидации активов в рамках госкомпаний; активизация продажи непрофильных активов крупнейшими компаниями на конкурсных условиях в соответствии с едиными процедурами;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400" b="1" smtClean="0"/>
              <a:t>расширение круга крупных компаний со смешанной собственностью </a:t>
            </a:r>
            <a:r>
              <a:rPr lang="ru-RU" sz="1400" smtClean="0"/>
              <a:t>(приватизация до уровня 75%+1 акция);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400" smtClean="0"/>
              <a:t>существенное </a:t>
            </a:r>
            <a:r>
              <a:rPr lang="ru-RU" sz="1400" b="1" smtClean="0"/>
              <a:t>улучшение качества корпоративного управления </a:t>
            </a:r>
            <a:r>
              <a:rPr lang="ru-RU" sz="1400" smtClean="0"/>
              <a:t>в компаниях с государственным участием (совершенствование статуса независимых директоров; мотивации для менеджеров и их подотчетность советам директором; роль независимых директоров в оценке деятельности менеджеров);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400" b="1" smtClean="0"/>
              <a:t>сокращение численности субъектов </a:t>
            </a:r>
            <a:r>
              <a:rPr lang="ru-RU" sz="1400" smtClean="0"/>
              <a:t>государственной собственности путем ликвидации широкой совокупности ФГУПов, прекративших свою деятельность; 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400" b="1" smtClean="0"/>
              <a:t>приватизация «неликвидов»  </a:t>
            </a:r>
            <a:r>
              <a:rPr lang="ru-RU" sz="1400" smtClean="0"/>
              <a:t>(мелких пакетов акций с низкой стоимостью); 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400" smtClean="0"/>
              <a:t>реализация комплекса мер по </a:t>
            </a:r>
            <a:r>
              <a:rPr lang="ru-RU" sz="1400" b="1" smtClean="0"/>
              <a:t>расширению потенциальной базы для приватизации </a:t>
            </a:r>
            <a:r>
              <a:rPr lang="ru-RU" sz="1400" smtClean="0"/>
              <a:t>на втором этапе; 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400" smtClean="0"/>
              <a:t>определение принципов и особенностей приватизации на </a:t>
            </a:r>
            <a:r>
              <a:rPr lang="ru-RU" sz="1400" b="1" smtClean="0"/>
              <a:t>региональном и муниципальном уровне</a:t>
            </a:r>
            <a:r>
              <a:rPr lang="ru-RU" sz="1400" smtClean="0"/>
              <a:t>;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ru-RU" sz="1400" b="1" smtClean="0"/>
              <a:t>политика «малых дел» </a:t>
            </a:r>
            <a:r>
              <a:rPr lang="ru-RU" sz="1400" smtClean="0"/>
              <a:t>- публичность отчетов о приватизации и измерение социально-экономической роли госсектора; учет  и регистрация все активов унитарных предприятий, государственных корпораций, интегрированных структур с государственным участием; развитие автоматизированной информационной системы учета государственной собственности и показателей деятельности компаний госсектора и т.п.</a:t>
            </a:r>
            <a:endParaRPr lang="en-US" sz="14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Заголовок 3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bg1"/>
                </a:solidFill>
              </a:rPr>
              <a:t>Этап 2: 2016-2020</a:t>
            </a:r>
          </a:p>
        </p:txBody>
      </p:sp>
      <p:sp>
        <p:nvSpPr>
          <p:cNvPr id="72706" name="Объект 4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50403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800" smtClean="0"/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1800" b="1" smtClean="0"/>
              <a:t>«углубление» приватизации по крупнейшим компаниям </a:t>
            </a:r>
            <a:r>
              <a:rPr lang="ru-RU" sz="1800" smtClean="0"/>
              <a:t>(или полная приватизация, или до уровня блокирующего пакета акций)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1800" b="1" smtClean="0"/>
              <a:t>сокращение государственного участия</a:t>
            </a:r>
            <a:r>
              <a:rPr lang="ru-RU" sz="1800" smtClean="0"/>
              <a:t> в государственных институтах развития и специализированных банках за счет дополнительной эмиссии; 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1800" b="1" smtClean="0"/>
              <a:t>реструктуризация активов крупных компаний</a:t>
            </a:r>
            <a:r>
              <a:rPr lang="ru-RU" sz="1800" smtClean="0"/>
              <a:t>, выделение и приватизация субхолдингов из конгломератных интегрированных структур;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1800" b="1" smtClean="0"/>
              <a:t>преобразование государственных корпораций </a:t>
            </a:r>
            <a:r>
              <a:rPr lang="ru-RU" sz="1800" smtClean="0"/>
              <a:t>(часть госкорпораций - прекращение деятельности; часть – после преобразования в ОАО приватизация части пакета акций);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1800" b="1" smtClean="0"/>
              <a:t>преобразование унитарных предприятий</a:t>
            </a:r>
            <a:r>
              <a:rPr lang="ru-RU" sz="1800" smtClean="0"/>
              <a:t>, основанных на праве хозяйственного ведения, на основе принципа множественности вариантов - в зависимости от характера и масштабов основной деятельности: в ОАО (типовая схема); в казенные предприятия; в некоммерческие организации; в государственные учреждения, при этом должны быть определены критерии выбора того  или иного варианта;</a:t>
            </a:r>
          </a:p>
          <a:p>
            <a:pPr eaLnBrk="1" hangingPunct="1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z="1800" b="1" smtClean="0"/>
              <a:t>приватизация большей части средних и крупных компаний </a:t>
            </a:r>
            <a:r>
              <a:rPr lang="ru-RU" sz="1800" smtClean="0"/>
              <a:t>с государственным участием (при необходимости – до уровня блокирующего пакета акций)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68313" y="0"/>
            <a:ext cx="8229600" cy="777875"/>
          </a:xfrm>
          <a:solidFill>
            <a:srgbClr val="0070C0"/>
          </a:solidFill>
        </p:spPr>
        <p:txBody>
          <a:bodyPr/>
          <a:lstStyle/>
          <a:p>
            <a:pPr eaLnBrk="1" hangingPunct="1"/>
            <a:r>
              <a:rPr lang="ru-RU" sz="2500" smtClean="0">
                <a:solidFill>
                  <a:schemeClr val="bg1"/>
                </a:solidFill>
              </a:rPr>
              <a:t>Предлагаемые меры: структура по задачам и направлениям</a:t>
            </a:r>
          </a:p>
        </p:txBody>
      </p:sp>
      <p:sp>
        <p:nvSpPr>
          <p:cNvPr id="73730" name="Объект 4"/>
          <p:cNvSpPr>
            <a:spLocks noGrp="1"/>
          </p:cNvSpPr>
          <p:nvPr>
            <p:ph idx="4294967295"/>
          </p:nvPr>
        </p:nvSpPr>
        <p:spPr>
          <a:xfrm>
            <a:off x="34925" y="765175"/>
            <a:ext cx="9109075" cy="6092825"/>
          </a:xfrm>
        </p:spPr>
        <p:txBody>
          <a:bodyPr/>
          <a:lstStyle/>
          <a:p>
            <a:pPr marL="0" indent="180975">
              <a:buFont typeface="Arial" charset="0"/>
              <a:buNone/>
            </a:pPr>
            <a:r>
              <a:rPr lang="ru-RU" sz="1200" b="1" smtClean="0"/>
              <a:t>1. Ограничение рисков «разрастания» государственного сектора в экономике и повышения его «веса» в отдельных секторах</a:t>
            </a:r>
          </a:p>
          <a:p>
            <a:pPr marL="0" indent="180975"/>
            <a:r>
              <a:rPr lang="ru-RU" sz="1100" b="1" smtClean="0"/>
              <a:t>ограничения по формированию новых субъектов государственного сектора, новых компаний с государственным участием;</a:t>
            </a:r>
          </a:p>
          <a:p>
            <a:pPr marL="0" indent="180975"/>
            <a:r>
              <a:rPr lang="ru-RU" sz="1100" b="1" smtClean="0"/>
              <a:t>ограничения по консолидации государственной собственности, формированию новых интегрированных структур;</a:t>
            </a:r>
          </a:p>
          <a:p>
            <a:pPr marL="0" indent="180975"/>
            <a:r>
              <a:rPr lang="ru-RU" sz="1100" b="1" smtClean="0"/>
              <a:t>ограничения по расширению активов компаний с государственным участием.</a:t>
            </a:r>
          </a:p>
          <a:p>
            <a:pPr marL="0" indent="180975">
              <a:buFont typeface="Arial" charset="0"/>
              <a:buNone/>
            </a:pPr>
            <a:endParaRPr lang="ru-RU" sz="1200" b="1" smtClean="0"/>
          </a:p>
          <a:p>
            <a:pPr marL="0" indent="180975">
              <a:buFont typeface="Arial" charset="0"/>
              <a:buNone/>
            </a:pPr>
            <a:r>
              <a:rPr lang="ru-RU" sz="1200" b="1" smtClean="0"/>
              <a:t>2. Обеспечение устойчивости и планомерности сокращения прямого участия государства в экономике</a:t>
            </a:r>
          </a:p>
          <a:p>
            <a:pPr marL="0" indent="180975"/>
            <a:r>
              <a:rPr lang="ru-RU" sz="1100" b="1" smtClean="0"/>
              <a:t>формирование условий для расширения приватизации и развития частной инициативы;</a:t>
            </a:r>
          </a:p>
          <a:p>
            <a:pPr marL="0" indent="180975"/>
            <a:r>
              <a:rPr lang="ru-RU" sz="1100" b="1" smtClean="0"/>
              <a:t>расширение «горизонтов» в приватизации и обеспечение планомерности;</a:t>
            </a:r>
          </a:p>
          <a:p>
            <a:pPr marL="0" indent="180975"/>
            <a:r>
              <a:rPr lang="ru-RU" sz="1100" b="1" smtClean="0"/>
              <a:t>формирование целостной системы экономических мотиваций для всех участников процесса приватизации;</a:t>
            </a:r>
          </a:p>
          <a:p>
            <a:pPr marL="0" indent="180975"/>
            <a:r>
              <a:rPr lang="ru-RU" sz="1100" b="1" smtClean="0"/>
              <a:t>повышение прозрачности экономической структуры государственной собственности и процессов ее преобразования и приватизации.</a:t>
            </a:r>
          </a:p>
          <a:p>
            <a:pPr marL="0" indent="180975">
              <a:buFont typeface="Arial" charset="0"/>
              <a:buNone/>
            </a:pPr>
            <a:endParaRPr lang="ru-RU" sz="1200" b="1" smtClean="0"/>
          </a:p>
          <a:p>
            <a:pPr marL="0" indent="180975">
              <a:buFont typeface="Arial" charset="0"/>
              <a:buNone/>
            </a:pPr>
            <a:r>
              <a:rPr lang="ru-RU" sz="1200" b="1" smtClean="0"/>
              <a:t>3. Обеспечение структурного эффекта от приватизации для экономики</a:t>
            </a:r>
          </a:p>
          <a:p>
            <a:pPr marL="0" indent="180975"/>
            <a:r>
              <a:rPr lang="ru-RU" sz="1100" b="1" smtClean="0"/>
              <a:t>улучшение условий для участия в приватизации инвесторов и обеспечение конкурсности в приобретении государственных активов;</a:t>
            </a:r>
          </a:p>
          <a:p>
            <a:pPr marL="0" indent="180975"/>
            <a:r>
              <a:rPr lang="ru-RU" sz="1100" b="1" smtClean="0"/>
              <a:t>расширение частных инвестиций в развитие компаний, привлечение эффективных собственников и развитие конкуренции;</a:t>
            </a:r>
          </a:p>
          <a:p>
            <a:pPr marL="0" indent="180975"/>
            <a:r>
              <a:rPr lang="ru-RU" sz="1100" b="1" smtClean="0"/>
              <a:t>развитие конкурентной среды.</a:t>
            </a:r>
          </a:p>
          <a:p>
            <a:pPr marL="0" indent="180975">
              <a:buFont typeface="Arial" charset="0"/>
              <a:buNone/>
            </a:pPr>
            <a:endParaRPr lang="ru-RU" sz="1200" b="1" smtClean="0"/>
          </a:p>
          <a:p>
            <a:pPr marL="0" indent="180975">
              <a:buFont typeface="Arial" charset="0"/>
              <a:buNone/>
            </a:pPr>
            <a:r>
              <a:rPr lang="ru-RU" sz="1200" b="1" smtClean="0"/>
              <a:t>4. Институциональная оптимизация госсектора, сокращение численности его субъектов</a:t>
            </a:r>
          </a:p>
          <a:p>
            <a:pPr marL="0" indent="180975"/>
            <a:r>
              <a:rPr lang="ru-RU" sz="1100" b="1" smtClean="0"/>
              <a:t>«чистка» государственной собственности и санация неэффективных предприятий госсектора;</a:t>
            </a:r>
          </a:p>
          <a:p>
            <a:pPr marL="0" indent="180975"/>
            <a:r>
              <a:rPr lang="ru-RU" sz="1100" b="1" smtClean="0"/>
              <a:t>преобразование и приватизация унитарных предприятий.</a:t>
            </a:r>
          </a:p>
          <a:p>
            <a:pPr marL="0" indent="180975">
              <a:buFont typeface="Arial" charset="0"/>
              <a:buNone/>
            </a:pPr>
            <a:endParaRPr lang="ru-RU" sz="1200" b="1" smtClean="0"/>
          </a:p>
          <a:p>
            <a:pPr marL="0" indent="180975">
              <a:buFont typeface="Arial" charset="0"/>
              <a:buNone/>
            </a:pPr>
            <a:r>
              <a:rPr lang="ru-RU" sz="1200" b="1" smtClean="0"/>
              <a:t>5. Повышение эффективности функционирования госсектора </a:t>
            </a:r>
          </a:p>
          <a:p>
            <a:pPr marL="0" indent="180975"/>
            <a:r>
              <a:rPr lang="ru-RU" sz="1100" b="1" smtClean="0"/>
              <a:t>определение «ядра» госсектора и целевых функций всех его субъектов;</a:t>
            </a:r>
          </a:p>
          <a:p>
            <a:pPr marL="0" indent="180975"/>
            <a:r>
              <a:rPr lang="ru-RU" sz="1100" b="1" smtClean="0"/>
              <a:t>уточнение границ госсектора;</a:t>
            </a:r>
          </a:p>
          <a:p>
            <a:pPr marL="0" indent="180975"/>
            <a:r>
              <a:rPr lang="ru-RU" sz="1100" b="1" smtClean="0"/>
              <a:t>определение оптимальных уровней государственного прямого участия в компаниях.</a:t>
            </a:r>
          </a:p>
          <a:p>
            <a:pPr marL="0" indent="180975">
              <a:buFont typeface="Arial" charset="0"/>
              <a:buNone/>
            </a:pPr>
            <a:endParaRPr lang="ru-RU" sz="1200" b="1" smtClean="0"/>
          </a:p>
          <a:p>
            <a:pPr marL="0" indent="180975">
              <a:buFont typeface="Arial" charset="0"/>
              <a:buNone/>
            </a:pPr>
            <a:r>
              <a:rPr lang="ru-RU" sz="1200" b="1" smtClean="0"/>
              <a:t>6. Совершенствование корпоративного управления в компаниях с государственным участием</a:t>
            </a:r>
          </a:p>
          <a:p>
            <a:pPr marL="0" indent="180975"/>
            <a:r>
              <a:rPr lang="ru-RU" sz="1100" b="1" smtClean="0"/>
              <a:t>совершенствование функционирования советов директоров в компаниях с государственным участием;</a:t>
            </a:r>
          </a:p>
          <a:p>
            <a:pPr marL="0" indent="180975"/>
            <a:r>
              <a:rPr lang="ru-RU" sz="1100" b="1" smtClean="0"/>
              <a:t>совершенствование механизмов представления интересов государства;</a:t>
            </a:r>
          </a:p>
          <a:p>
            <a:pPr marL="0" indent="180975"/>
            <a:r>
              <a:rPr lang="ru-RU" sz="1100" b="1" smtClean="0"/>
              <a:t>развитие института независимых директоров.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250"/>
          </a:xfrm>
          <a:solidFill>
            <a:srgbClr val="0070C0"/>
          </a:solidFill>
        </p:spPr>
        <p:txBody>
          <a:bodyPr/>
          <a:lstStyle/>
          <a:p>
            <a:pPr eaLnBrk="1" hangingPunct="1"/>
            <a:r>
              <a:rPr lang="ru-RU" sz="3200" smtClean="0">
                <a:solidFill>
                  <a:schemeClr val="bg1"/>
                </a:solidFill>
              </a:rPr>
              <a:t>Основные предлагаемые новации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0" y="546100"/>
          <a:ext cx="9001125" cy="63452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25434"/>
                <a:gridCol w="2312332"/>
                <a:gridCol w="5063234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Направление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Существующий подход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Предлагаемый подход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  <a:tr h="8693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Определение состава объектов </a:t>
                      </a:r>
                      <a:r>
                        <a:rPr lang="ru-RU" sz="1200" dirty="0" smtClean="0">
                          <a:effectLst/>
                        </a:rPr>
                        <a:t>для </a:t>
                      </a:r>
                      <a:r>
                        <a:rPr lang="ru-RU" sz="1200" dirty="0">
                          <a:effectLst/>
                        </a:rPr>
                        <a:t>приватизации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Формирование приватизационных планов по предложениям ФОИВ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«Заявительный принцип» - формирование приватизационных планов также по предложениям бизнеса, потенциальных инвесторов в сочетании с принципом для ФОИВ «приватизируй или публично объясняй»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  <a:tr h="326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Ограничения на приватизацию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Система нормативных ограничений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Замещение части ограничений на законодательно установленные обременения для собственников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  <a:tr h="434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Приватизация с условиями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Инвестиционный конкурс;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продажа по результатам доверительного </a:t>
                      </a:r>
                      <a:r>
                        <a:rPr lang="ru-RU" sz="1200" dirty="0" smtClean="0">
                          <a:effectLst/>
                        </a:rPr>
                        <a:t>управления</a:t>
                      </a: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Комбинация инвестиционного конкурса с доверительным управлением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  <a:tr h="652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Привлечение инвестиций в компании в ходе приватизации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Для сверхкрупных компаний, приватизируемых по индивидуальным схемам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Определение «инвестиционных механизмов» в рамках закона о приватизации для всех крупных предприятий (например, с чистыми активами более 3 млн. МРОТ)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  <a:tr h="6520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Унитарные предприятия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Один возможный вариант преобразования - в ОАО со 100-% государственным участием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Множественность вариантов преобразования: - в ОАО со 100-% государственным пакетом, в ООО, в государственное учреждение, в некоммерческую организацию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  <a:tr h="326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Приватизация унитарных предприятий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Две отдельных процедуры: акционирование, продажа акций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Возможность единой процедуры (акционирование с последующей приватизацией части акций)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  <a:tr h="54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Издержки мажоритарной модели управления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Модель максимизации государственного </a:t>
                      </a:r>
                      <a:r>
                        <a:rPr lang="ru-RU" sz="1200" dirty="0" smtClean="0">
                          <a:effectLst/>
                        </a:rPr>
                        <a:t>интереса,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«марионеточный» совет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Переход к модели «позитивного конфликта» (долгосрочные государственные интересы – краткосрочные коммерческие интересы) </a:t>
                      </a:r>
                      <a:r>
                        <a:rPr lang="ru-RU" sz="1200" dirty="0" smtClean="0">
                          <a:effectLst/>
                        </a:rPr>
                        <a:t>через расширение независимости, влияния и информированности председателя и членов совета директоров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  <a:tr h="5433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Механизм представления интересов государства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Институт директив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Институт рекомендаций в сочетании с повышением ответственности членов советов директоров и расширением прав независимых директоров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  <a:tr h="4346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Институт независимых директоров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 являются представителями ФОИВ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Ограничение «перекрестного представительства» </a:t>
                      </a:r>
                      <a:r>
                        <a:rPr lang="ru-RU" sz="1200" dirty="0" smtClean="0">
                          <a:effectLst/>
                        </a:rPr>
                        <a:t>между компаниями с государственным участием. Комплекс прав дополнительно.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  <a:tr h="3260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Назначение топ-менеджеров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Политические решения, непрозрачный </a:t>
                      </a:r>
                      <a:r>
                        <a:rPr lang="ru-RU" sz="1200" dirty="0" smtClean="0">
                          <a:effectLst/>
                        </a:rPr>
                        <a:t>отбор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Открытый конкурс, публичные рекомендации советов директоров общим собраниям акционеров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Оценка параметров </a:t>
                      </a:r>
                      <a:r>
                        <a:rPr lang="ru-RU" sz="1200" dirty="0" smtClean="0">
                          <a:effectLst/>
                        </a:rPr>
                        <a:t>госсектора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Управленческий подход - оценка численности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</a:rPr>
                        <a:t>субъектов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Экономический подход - оценка социально-экономической роли госсектора и влияния </a:t>
                      </a:r>
                      <a:r>
                        <a:rPr lang="ru-RU" sz="1200" dirty="0" smtClean="0">
                          <a:effectLst/>
                        </a:rPr>
                        <a:t>приватизации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7" marR="44457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720725"/>
          </a:xfrm>
        </p:spPr>
        <p:txBody>
          <a:bodyPr/>
          <a:lstStyle/>
          <a:p>
            <a:pPr eaLnBrk="1" hangingPunct="1"/>
            <a:r>
              <a:rPr lang="ru-RU" sz="2000" smtClean="0"/>
              <a:t>Госсектор: эмпирические и теоретические аргументы «за» и «против»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07504" y="836712"/>
          <a:ext cx="892899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576262"/>
          </a:xfrm>
          <a:solidFill>
            <a:schemeClr val="tx2">
              <a:lumMod val="40000"/>
              <a:lumOff val="60000"/>
            </a:schemeClr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Сокращение госсектора в российской экономике:  прикладные аргументы </a:t>
            </a:r>
            <a:endParaRPr lang="ru-RU" sz="2000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507413" cy="5616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несмотря на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позитивное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развитие нормативно-правовой базы (1999-2011 гг.),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качество управления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в госсекторе незначительно отличается от уровня 90-х гг.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организационно-управленческие возможности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госорганов находятся в хроническом противоречии с количественными ограничениями – сохраняющимися масштабами  и множественностью субъектов госсектора 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у государства  нет значимых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мотиваций к развитию регулирования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 ряде секторов при наличии прямых инструментов влияния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объективные ограничения в принципиальном повышении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качества корпоративного управления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 в компаниях госсектора (издержки мажоритарной модели)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государственные холдинговые структуры  в 2000-е гг. не относятся к группе лидеров в рейтингах 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транспарентности</a:t>
            </a:r>
            <a:r>
              <a:rPr lang="ru-RU" sz="1600" i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финансовых потоков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экспансия госкомпаний и банков в другие отрасли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вступает в противоречие с усилиями по сокращению участия в непрофильных бизнесах и инвестиционными потребностями основной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преимущественная ориентация компаний госсектора  на государственную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поддержку и преференции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недостаточное развитие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условий для справедливой конкуренции 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и повышения инвестиционной активности частного бизнеса  в секторах с высоким прямым участием государства</a:t>
            </a:r>
          </a:p>
          <a:p>
            <a:pPr eaLnBrk="1" hangingPunct="1">
              <a:lnSpc>
                <a:spcPct val="90000"/>
              </a:lnSpc>
            </a:pP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обострение </a:t>
            </a:r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конфликта интересов</a:t>
            </a:r>
            <a:r>
              <a:rPr lang="ru-RU" sz="1600" smtClean="0">
                <a:latin typeface="Times New Roman" pitchFamily="18" charset="0"/>
                <a:cs typeface="Times New Roman" pitchFamily="18" charset="0"/>
              </a:rPr>
              <a:t>, когда государство выступает как законодатель, регулятор и активный самостоятельный игрок (через госкомпании и банки) на рынке корпоративного контроля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ru-RU" sz="2800" smtClean="0"/>
              <a:t>Масштабы госсектора: оценки и тенденции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052736"/>
          <a:ext cx="8229600" cy="5073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400" smtClean="0"/>
              <a:t>Изменение численности ФГУП и АО с государственным участием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179388" y="1425575"/>
          <a:ext cx="8353425" cy="4810125"/>
        </p:xfrm>
        <a:graphic>
          <a:graphicData uri="http://schemas.openxmlformats.org/presentationml/2006/ole">
            <p:oleObj spid="_x0000_s53252" name="Диаграмма" r:id="rId4" imgW="6477000" imgH="360045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43" name="Номер слайда 7"/>
          <p:cNvSpPr txBox="1">
            <a:spLocks noGrp="1"/>
          </p:cNvSpPr>
          <p:nvPr/>
        </p:nvSpPr>
        <p:spPr bwMode="auto">
          <a:xfrm>
            <a:off x="8507413" y="6375400"/>
            <a:ext cx="5254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1B1CD156-D662-4642-9C29-C49A29DE34E7}" type="slidenum">
              <a:rPr lang="ru-RU" sz="1600">
                <a:solidFill>
                  <a:srgbClr val="D9D9D9"/>
                </a:solidFill>
                <a:latin typeface="Calibri" pitchFamily="34" charset="0"/>
                <a:sym typeface="Wingdings 2" pitchFamily="18" charset="2"/>
              </a:rPr>
              <a:pPr algn="r"/>
              <a:t>6</a:t>
            </a:fld>
            <a:endParaRPr lang="ru-RU" sz="1600">
              <a:solidFill>
                <a:srgbClr val="D9D9D9"/>
              </a:solidFill>
              <a:latin typeface="Calibri" pitchFamily="34" charset="0"/>
              <a:sym typeface="Wingdings 2" pitchFamily="18" charset="2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 bwMode="auto">
          <a:xfrm rot="5400000">
            <a:off x="8394700" y="6596063"/>
            <a:ext cx="288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Прямая соединительная линия 6"/>
          <p:cNvCxnSpPr/>
          <p:nvPr/>
        </p:nvCxnSpPr>
        <p:spPr bwMode="auto">
          <a:xfrm rot="5400000">
            <a:off x="8388350" y="6602413"/>
            <a:ext cx="288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2237" name="Object 13"/>
          <p:cNvGraphicFramePr>
            <a:graphicFrameLocks noChangeAspect="1"/>
          </p:cNvGraphicFramePr>
          <p:nvPr/>
        </p:nvGraphicFramePr>
        <p:xfrm>
          <a:off x="179388" y="4149725"/>
          <a:ext cx="3529012" cy="2519363"/>
        </p:xfrm>
        <a:graphic>
          <a:graphicData uri="http://schemas.openxmlformats.org/presentationml/2006/ole">
            <p:oleObj spid="_x0000_s52237" name="Диаграмма" r:id="rId3" imgW="6477000" imgH="3600450" progId="Excel.Chart.8">
              <p:embed/>
            </p:oleObj>
          </a:graphicData>
        </a:graphic>
      </p:graphicFrame>
      <p:sp>
        <p:nvSpPr>
          <p:cNvPr id="52246" name="Rectangle 14"/>
          <p:cNvSpPr>
            <a:spLocks noChangeArrowheads="1"/>
          </p:cNvSpPr>
          <p:nvPr/>
        </p:nvSpPr>
        <p:spPr bwMode="auto">
          <a:xfrm>
            <a:off x="179388" y="692150"/>
            <a:ext cx="4535487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100" b="1" i="1">
                <a:latin typeface="Calibri" pitchFamily="34" charset="0"/>
                <a:sym typeface="Wingdings 2" pitchFamily="18" charset="2"/>
              </a:rPr>
              <a:t>Динамика количества унитарных предприятий</a:t>
            </a:r>
            <a:r>
              <a:rPr lang="ru-RU" sz="1100" b="1">
                <a:latin typeface="Calibri" pitchFamily="34" charset="0"/>
                <a:sym typeface="Wingdings 2" pitchFamily="18" charset="2"/>
              </a:rPr>
              <a:t> </a:t>
            </a:r>
          </a:p>
        </p:txBody>
      </p:sp>
      <p:sp>
        <p:nvSpPr>
          <p:cNvPr id="52247" name="Rectangle 15"/>
          <p:cNvSpPr>
            <a:spLocks noChangeArrowheads="1"/>
          </p:cNvSpPr>
          <p:nvPr/>
        </p:nvSpPr>
        <p:spPr bwMode="auto">
          <a:xfrm>
            <a:off x="179388" y="3789363"/>
            <a:ext cx="3455987" cy="260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100" b="1" i="1">
                <a:latin typeface="Calibri" pitchFamily="34" charset="0"/>
                <a:sym typeface="Wingdings 2" pitchFamily="18" charset="2"/>
              </a:rPr>
              <a:t>Динамика количества ФГУП (на конец года) </a:t>
            </a:r>
          </a:p>
        </p:txBody>
      </p:sp>
      <p:graphicFrame>
        <p:nvGraphicFramePr>
          <p:cNvPr id="52240" name="Object 16"/>
          <p:cNvGraphicFramePr>
            <a:graphicFrameLocks noChangeAspect="1"/>
          </p:cNvGraphicFramePr>
          <p:nvPr/>
        </p:nvGraphicFramePr>
        <p:xfrm>
          <a:off x="0" y="836613"/>
          <a:ext cx="4468813" cy="2808287"/>
        </p:xfrm>
        <a:graphic>
          <a:graphicData uri="http://schemas.openxmlformats.org/presentationml/2006/ole">
            <p:oleObj spid="_x0000_s52240" name="Диаграмма" r:id="rId4" imgW="5400675" imgH="3762375" progId="Excel.Chart.8">
              <p:embed/>
            </p:oleObj>
          </a:graphicData>
        </a:graphic>
      </p:graphicFrame>
      <p:sp>
        <p:nvSpPr>
          <p:cNvPr id="52248" name="Rectangle 17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52242" name="Object 18"/>
          <p:cNvGraphicFramePr>
            <a:graphicFrameLocks noChangeAspect="1"/>
          </p:cNvGraphicFramePr>
          <p:nvPr/>
        </p:nvGraphicFramePr>
        <p:xfrm>
          <a:off x="4500563" y="836613"/>
          <a:ext cx="4464050" cy="2736850"/>
        </p:xfrm>
        <a:graphic>
          <a:graphicData uri="http://schemas.openxmlformats.org/presentationml/2006/ole">
            <p:oleObj spid="_x0000_s52242" name="Диаграмма" r:id="rId5" imgW="6305550" imgH="3762375" progId="Excel.Chart.8">
              <p:embed/>
            </p:oleObj>
          </a:graphicData>
        </a:graphic>
      </p:graphicFrame>
      <p:sp>
        <p:nvSpPr>
          <p:cNvPr id="52249" name="Rectangle 19"/>
          <p:cNvSpPr>
            <a:spLocks noChangeArrowheads="1"/>
          </p:cNvSpPr>
          <p:nvPr/>
        </p:nvSpPr>
        <p:spPr bwMode="auto">
          <a:xfrm>
            <a:off x="4572000" y="476250"/>
            <a:ext cx="4321175" cy="428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100" b="1" i="1">
                <a:latin typeface="Calibri" pitchFamily="34" charset="0"/>
                <a:sym typeface="Wingdings 2" pitchFamily="18" charset="2"/>
              </a:rPr>
              <a:t>Динамика конкурсных производств в отношении  унитарных предприятий </a:t>
            </a:r>
          </a:p>
        </p:txBody>
      </p:sp>
      <p:sp>
        <p:nvSpPr>
          <p:cNvPr id="52250" name="Заголовок 3"/>
          <p:cNvSpPr txBox="1">
            <a:spLocks/>
          </p:cNvSpPr>
          <p:nvPr/>
        </p:nvSpPr>
        <p:spPr bwMode="auto">
          <a:xfrm>
            <a:off x="3851275" y="3716338"/>
            <a:ext cx="5184775" cy="29511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marL="85725" indent="-85725">
              <a:lnSpc>
                <a:spcPct val="120000"/>
              </a:lnSpc>
              <a:spcBef>
                <a:spcPts val="1000"/>
              </a:spcBef>
              <a:buClr>
                <a:schemeClr val="tx2"/>
              </a:buClr>
              <a:buSzPct val="150000"/>
              <a:buFont typeface="Wingdings" pitchFamily="2" charset="2"/>
              <a:buChar char="§"/>
            </a:pPr>
            <a:r>
              <a:rPr lang="ru-RU" altLang="ja-JP" sz="1000" b="1">
                <a:cs typeface="ＭＳ Ｐゴシック"/>
                <a:sym typeface="Wingdings 2" pitchFamily="18" charset="2"/>
              </a:rPr>
              <a:t>В целом, с учетом федерального, регионального и местного уровней, изменение числа унитарных предприятий в период 2005-2009 годов было разнонаправленным. Заметным был «встречный» процесс создания новых унитарных предприятий: даже в в 2008-2009 годах число вновь созданных унитарных предприятий достигало 250-300 в год</a:t>
            </a:r>
          </a:p>
          <a:p>
            <a:pPr marL="85725" indent="-85725">
              <a:lnSpc>
                <a:spcPct val="120000"/>
              </a:lnSpc>
              <a:spcBef>
                <a:spcPts val="1000"/>
              </a:spcBef>
              <a:buClr>
                <a:schemeClr val="tx2"/>
              </a:buClr>
              <a:buSzPct val="150000"/>
              <a:buFont typeface="Wingdings" pitchFamily="2" charset="2"/>
              <a:buChar char="§"/>
            </a:pPr>
            <a:r>
              <a:rPr lang="ru-RU" altLang="ja-JP" sz="1000" b="1">
                <a:cs typeface="ＭＳ Ｐゴシック"/>
                <a:sym typeface="Wingdings 2" pitchFamily="18" charset="2"/>
              </a:rPr>
              <a:t>Четкий тренд к сокращению числа унитарных предприятий характерен скорее для федерального уровня, причем заметное сокращение их числа в существенной мере связано с формированием интегрированных структур, госкорпораций </a:t>
            </a:r>
          </a:p>
          <a:p>
            <a:pPr marL="85725" indent="-85725">
              <a:lnSpc>
                <a:spcPct val="120000"/>
              </a:lnSpc>
              <a:spcBef>
                <a:spcPts val="1000"/>
              </a:spcBef>
              <a:buClr>
                <a:schemeClr val="tx2"/>
              </a:buClr>
              <a:buSzPct val="150000"/>
              <a:buFont typeface="Wingdings" pitchFamily="2" charset="2"/>
              <a:buChar char="§"/>
            </a:pPr>
            <a:r>
              <a:rPr lang="ru-RU" altLang="ja-JP" sz="1000" b="1">
                <a:cs typeface="ＭＳ Ｐゴシック"/>
                <a:sym typeface="Wingdings 2" pitchFamily="18" charset="2"/>
              </a:rPr>
              <a:t>Наряду с замедленностью и постоянным отставанием от планов фактической приватизации (акционирования) унитарных предприятий в силу необходимости преодоления существующих общих нормативных ограничений и значительных административных издержек, достаточно активно шли процессы «разгосударствления» (ликвидации унитарных предприятий) через процедуры несостоятельности</a:t>
            </a:r>
          </a:p>
        </p:txBody>
      </p:sp>
      <p:sp>
        <p:nvSpPr>
          <p:cNvPr id="52251" name="Заголовок 1"/>
          <p:cNvSpPr>
            <a:spLocks/>
          </p:cNvSpPr>
          <p:nvPr/>
        </p:nvSpPr>
        <p:spPr bwMode="auto">
          <a:xfrm>
            <a:off x="468313" y="0"/>
            <a:ext cx="8229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>
                <a:latin typeface="Calibri" pitchFamily="34" charset="0"/>
              </a:rPr>
              <a:t>Динамика количества унитарных предприятий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Прямоугольник 13"/>
          <p:cNvSpPr>
            <a:spLocks noChangeArrowheads="1"/>
          </p:cNvSpPr>
          <p:nvPr/>
        </p:nvSpPr>
        <p:spPr bwMode="auto">
          <a:xfrm>
            <a:off x="0" y="188913"/>
            <a:ext cx="9144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>
                <a:latin typeface="Calibri" pitchFamily="34" charset="0"/>
                <a:cs typeface="Arial" charset="0"/>
              </a:rPr>
              <a:t>Структура федеральной собственности </a:t>
            </a:r>
          </a:p>
        </p:txBody>
      </p:sp>
      <p:sp>
        <p:nvSpPr>
          <p:cNvPr id="6" name="Номер слайда 7"/>
          <p:cNvSpPr txBox="1">
            <a:spLocks noGrp="1"/>
          </p:cNvSpPr>
          <p:nvPr/>
        </p:nvSpPr>
        <p:spPr>
          <a:xfrm>
            <a:off x="8507413" y="6375400"/>
            <a:ext cx="42862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06CB0B7-EC8B-4112-BD41-BBBB54BFD773}" type="slidenum">
              <a:rPr lang="ru-RU" sz="1600">
                <a:solidFill>
                  <a:schemeClr val="bg1">
                    <a:lumMod val="8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600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 rot="5400000">
            <a:off x="8394700" y="6596063"/>
            <a:ext cx="288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55352" name="Group 56"/>
          <p:cNvGraphicFramePr>
            <a:graphicFrameLocks noGrp="1"/>
          </p:cNvGraphicFramePr>
          <p:nvPr/>
        </p:nvGraphicFramePr>
        <p:xfrm>
          <a:off x="323850" y="1052513"/>
          <a:ext cx="8424863" cy="5303837"/>
        </p:xfrm>
        <a:graphic>
          <a:graphicData uri="http://schemas.openxmlformats.org/drawingml/2006/table">
            <a:tbl>
              <a:tblPr/>
              <a:tblGrid>
                <a:gridCol w="2246313"/>
                <a:gridCol w="1966912"/>
                <a:gridCol w="2459038"/>
                <a:gridCol w="17526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Отрасль экономики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акционерных обществ с участием Российской Федерации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федеральных государственных унитарных предприятий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предприятий, где собственником имущества или акционером является Российская Федерация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Непроизводственная сфера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2586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Промышленность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 и связь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отрасли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ИТОГО: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531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2950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531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3517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5310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6467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5310">
                        <a:alpha val="50195"/>
                      </a:srgbClr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том числе,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СТРАТЕГИЧЕСКИЕ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предприятия и общества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Box 1"/>
          <p:cNvSpPr txBox="1">
            <a:spLocks noChangeArrowheads="1"/>
          </p:cNvSpPr>
          <p:nvPr/>
        </p:nvSpPr>
        <p:spPr bwMode="auto">
          <a:xfrm>
            <a:off x="287338" y="333375"/>
            <a:ext cx="8856662" cy="581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>
                <a:latin typeface="Calibri" pitchFamily="34" charset="0"/>
                <a:cs typeface="Arial" charset="0"/>
                <a:sym typeface="Wingdings 2" pitchFamily="18" charset="2"/>
              </a:rPr>
              <a:t>Посткризисные предпосылки к разгосударствлению российской экономики и уточнению приоритетных задач приватизации</a:t>
            </a:r>
          </a:p>
        </p:txBody>
      </p:sp>
      <p:sp>
        <p:nvSpPr>
          <p:cNvPr id="58370" name="Номер слайда 18"/>
          <p:cNvSpPr txBox="1">
            <a:spLocks/>
          </p:cNvSpPr>
          <p:nvPr/>
        </p:nvSpPr>
        <p:spPr bwMode="auto">
          <a:xfrm>
            <a:off x="50800" y="635000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fld id="{5B5969DA-3C0E-45D3-9660-7CC9E9AAA3B5}" type="slidenum">
              <a:rPr lang="ru-RU" sz="1200" b="1">
                <a:solidFill>
                  <a:schemeClr val="bg1"/>
                </a:solidFill>
                <a:sym typeface="Wingdings 2" pitchFamily="18" charset="2"/>
              </a:rPr>
              <a:pPr algn="r">
                <a:lnSpc>
                  <a:spcPct val="8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t>8</a:t>
            </a:fld>
            <a:endParaRPr lang="ru-RU" sz="1200" b="1">
              <a:solidFill>
                <a:schemeClr val="bg1"/>
              </a:solidFill>
              <a:sym typeface="Wingdings 2" pitchFamily="18" charset="2"/>
            </a:endParaRPr>
          </a:p>
        </p:txBody>
      </p:sp>
      <p:sp>
        <p:nvSpPr>
          <p:cNvPr id="6" name="Номер слайда 7"/>
          <p:cNvSpPr txBox="1">
            <a:spLocks noGrp="1"/>
          </p:cNvSpPr>
          <p:nvPr/>
        </p:nvSpPr>
        <p:spPr>
          <a:xfrm>
            <a:off x="8501063" y="6381750"/>
            <a:ext cx="42862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64FEE44-BCC9-47F6-ABE4-4016397E816C}" type="slidenum">
              <a:rPr lang="ru-RU" sz="1600">
                <a:solidFill>
                  <a:schemeClr val="bg1">
                    <a:lumMod val="85000"/>
                  </a:schemeClr>
                </a:solidFill>
                <a:latin typeface="+mn-lt"/>
                <a:sym typeface="Wingdings 2" pitchFamily="18" charset="2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600" dirty="0">
              <a:solidFill>
                <a:schemeClr val="bg1">
                  <a:lumMod val="85000"/>
                </a:schemeClr>
              </a:solidFill>
              <a:latin typeface="+mn-lt"/>
              <a:sym typeface="Wingdings 2" pitchFamily="18" charset="2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 rot="5400000">
            <a:off x="8388350" y="6602413"/>
            <a:ext cx="288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373" name="Rectangle 226"/>
          <p:cNvSpPr>
            <a:spLocks noChangeArrowheads="1"/>
          </p:cNvSpPr>
          <p:nvPr/>
        </p:nvSpPr>
        <p:spPr bwMode="auto">
          <a:xfrm>
            <a:off x="827088" y="1778000"/>
            <a:ext cx="7634287" cy="3943350"/>
          </a:xfrm>
          <a:prstGeom prst="rect">
            <a:avLst/>
          </a:prstGeom>
          <a:noFill/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6088" algn="just">
              <a:buFontTx/>
              <a:buChar char="•"/>
            </a:pPr>
            <a:r>
              <a:rPr lang="ru-RU" b="1">
                <a:latin typeface="Calibri" pitchFamily="34" charset="0"/>
                <a:sym typeface="Wingdings 2" pitchFamily="18" charset="2"/>
              </a:rPr>
              <a:t>Расширение участия (влияния) государства в экономике в кризисный период; риск дальнейшего разрастания госкомпаний и усиления модели государственного капитализма</a:t>
            </a:r>
          </a:p>
          <a:p>
            <a:pPr indent="446088" algn="just">
              <a:buFontTx/>
              <a:buChar char="•"/>
            </a:pPr>
            <a:endParaRPr lang="ru-RU" b="1">
              <a:latin typeface="Calibri" pitchFamily="34" charset="0"/>
              <a:sym typeface="Wingdings 2" pitchFamily="18" charset="2"/>
            </a:endParaRPr>
          </a:p>
          <a:p>
            <a:pPr indent="446088" algn="just">
              <a:buFontTx/>
              <a:buChar char="•"/>
            </a:pPr>
            <a:r>
              <a:rPr lang="ru-RU" b="1">
                <a:latin typeface="Calibri" pitchFamily="34" charset="0"/>
                <a:sym typeface="Wingdings 2" pitchFamily="18" charset="2"/>
              </a:rPr>
              <a:t>Четко проявившаяся недостаточная конкурентоспособность ряда крупных компаний, входящих в госсектор, необходимость их реструктуризации и технологической модернизации </a:t>
            </a:r>
          </a:p>
          <a:p>
            <a:pPr indent="446088" algn="just">
              <a:buFontTx/>
              <a:buChar char="•"/>
            </a:pPr>
            <a:endParaRPr lang="ru-RU" b="1">
              <a:latin typeface="Calibri" pitchFamily="34" charset="0"/>
              <a:sym typeface="Wingdings 2" pitchFamily="18" charset="2"/>
            </a:endParaRPr>
          </a:p>
          <a:p>
            <a:pPr indent="446088" algn="just">
              <a:buFontTx/>
              <a:buChar char="•"/>
            </a:pPr>
            <a:r>
              <a:rPr lang="ru-RU" b="1">
                <a:latin typeface="Calibri" pitchFamily="34" charset="0"/>
                <a:sym typeface="Wingdings 2" pitchFamily="18" charset="2"/>
              </a:rPr>
              <a:t>Необходимость привлечения существенных внебюджетных инвестиций, в том числе в важнейших инфраструктурных секторах</a:t>
            </a:r>
          </a:p>
          <a:p>
            <a:pPr indent="446088" algn="just">
              <a:buFontTx/>
              <a:buChar char="•"/>
            </a:pPr>
            <a:endParaRPr lang="ru-RU" b="1">
              <a:latin typeface="Calibri" pitchFamily="34" charset="0"/>
              <a:sym typeface="Wingdings 2" pitchFamily="18" charset="2"/>
            </a:endParaRPr>
          </a:p>
          <a:p>
            <a:pPr indent="446088" algn="just">
              <a:buFontTx/>
              <a:buChar char="•"/>
            </a:pPr>
            <a:r>
              <a:rPr lang="ru-RU" b="1">
                <a:latin typeface="Calibri" pitchFamily="34" charset="0"/>
                <a:sym typeface="Wingdings 2" pitchFamily="18" charset="2"/>
              </a:rPr>
              <a:t>Бюджетные ограничения, расширение государственных обязательств социальной направленности</a:t>
            </a:r>
          </a:p>
          <a:p>
            <a:pPr indent="446088" algn="just">
              <a:buFontTx/>
              <a:buChar char="•"/>
            </a:pPr>
            <a:endParaRPr lang="ru-RU" b="1">
              <a:latin typeface="Calibri" pitchFamily="34" charset="0"/>
              <a:sym typeface="Wingdings 2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11663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buFont typeface="Wingdings" pitchFamily="2" charset="2"/>
              <a:buNone/>
              <a:defRPr/>
            </a:pPr>
            <a:endParaRPr lang="ru-RU"/>
          </a:p>
        </p:txBody>
      </p:sp>
      <p:sp>
        <p:nvSpPr>
          <p:cNvPr id="109573" name="Rectangle 2"/>
          <p:cNvSpPr>
            <a:spLocks noChangeArrowheads="1"/>
          </p:cNvSpPr>
          <p:nvPr/>
        </p:nvSpPr>
        <p:spPr bwMode="auto">
          <a:xfrm>
            <a:off x="684213" y="188913"/>
            <a:ext cx="80645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>
                <a:solidFill>
                  <a:srgbClr val="25406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Практические шаги и изменения в приватизационной политике в 2010 году</a:t>
            </a:r>
          </a:p>
        </p:txBody>
      </p:sp>
      <p:sp>
        <p:nvSpPr>
          <p:cNvPr id="59397" name="Номер слайда 18"/>
          <p:cNvSpPr txBox="1">
            <a:spLocks/>
          </p:cNvSpPr>
          <p:nvPr/>
        </p:nvSpPr>
        <p:spPr bwMode="auto">
          <a:xfrm>
            <a:off x="50800" y="635000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fld id="{6E8B9EE3-3B29-48CF-B167-5A55D22A1E80}" type="slidenum">
              <a:rPr lang="ru-RU" sz="1200" b="1">
                <a:solidFill>
                  <a:schemeClr val="bg1"/>
                </a:solidFill>
                <a:sym typeface="Wingdings 2" pitchFamily="18" charset="2"/>
              </a:rPr>
              <a:pPr algn="r">
                <a:lnSpc>
                  <a:spcPct val="8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t>9</a:t>
            </a:fld>
            <a:endParaRPr lang="ru-RU" sz="1200" b="1">
              <a:solidFill>
                <a:schemeClr val="bg1"/>
              </a:solidFill>
              <a:sym typeface="Wingdings 2" pitchFamily="18" charset="2"/>
            </a:endParaRPr>
          </a:p>
        </p:txBody>
      </p:sp>
      <p:sp>
        <p:nvSpPr>
          <p:cNvPr id="59398" name="Номер слайда 18"/>
          <p:cNvSpPr txBox="1">
            <a:spLocks/>
          </p:cNvSpPr>
          <p:nvPr/>
        </p:nvSpPr>
        <p:spPr bwMode="auto">
          <a:xfrm>
            <a:off x="50800" y="6350000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fld id="{B4763C1A-E580-4097-A315-365DEC22DA52}" type="slidenum">
              <a:rPr lang="ru-RU" sz="1200" b="1">
                <a:solidFill>
                  <a:schemeClr val="bg1"/>
                </a:solidFill>
                <a:sym typeface="Wingdings 2" pitchFamily="18" charset="2"/>
              </a:rPr>
              <a:pPr algn="r">
                <a:lnSpc>
                  <a:spcPct val="80000"/>
                </a:lnSpc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None/>
              </a:pPr>
              <a:t>9</a:t>
            </a:fld>
            <a:endParaRPr lang="ru-RU" sz="1200" b="1">
              <a:solidFill>
                <a:schemeClr val="bg1"/>
              </a:solidFill>
              <a:sym typeface="Wingdings 2" pitchFamily="18" charset="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70000"/>
              <a:defRPr/>
            </a:pPr>
            <a:endParaRPr lang="ru-RU" dirty="0"/>
          </a:p>
        </p:txBody>
      </p:sp>
      <p:sp>
        <p:nvSpPr>
          <p:cNvPr id="6" name="Номер слайда 7"/>
          <p:cNvSpPr txBox="1">
            <a:spLocks noGrp="1"/>
          </p:cNvSpPr>
          <p:nvPr/>
        </p:nvSpPr>
        <p:spPr>
          <a:xfrm>
            <a:off x="8501063" y="6165850"/>
            <a:ext cx="428625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40E05906-7B54-450E-8380-5911E4318CDE}" type="slidenum">
              <a:rPr lang="ru-RU" sz="1600">
                <a:solidFill>
                  <a:schemeClr val="bg1">
                    <a:lumMod val="8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600" dirty="0">
              <a:solidFill>
                <a:schemeClr val="bg1">
                  <a:lumMod val="85000"/>
                </a:schemeClr>
              </a:solidFill>
              <a:latin typeface="+mn-lt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 bwMode="auto">
          <a:xfrm rot="5400000">
            <a:off x="8388350" y="6386513"/>
            <a:ext cx="288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Прямоугольник 11"/>
          <p:cNvSpPr/>
          <p:nvPr/>
        </p:nvSpPr>
        <p:spPr>
          <a:xfrm>
            <a:off x="684213" y="620713"/>
            <a:ext cx="7643812" cy="612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29804" y="639239"/>
            <a:ext cx="789552" cy="752033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3"/>
                </a:solidFill>
                <a:latin typeface="+mn-lt"/>
                <a:sym typeface="Wingdings 2"/>
              </a:rPr>
              <a:t></a:t>
            </a:r>
            <a:endParaRPr lang="ru-RU" sz="40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4213" y="2060575"/>
            <a:ext cx="7643812" cy="5762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34042" y="2077590"/>
            <a:ext cx="785314" cy="707887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3"/>
                </a:solidFill>
                <a:latin typeface="+mn-lt"/>
                <a:sym typeface="Wingdings 2"/>
              </a:rPr>
              <a:t></a:t>
            </a:r>
            <a:endParaRPr lang="ru-RU" sz="40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4213" y="3357563"/>
            <a:ext cx="7643812" cy="576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34042" y="3375074"/>
            <a:ext cx="785314" cy="707886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3"/>
                </a:solidFill>
                <a:latin typeface="+mn-lt"/>
                <a:sym typeface="Wingdings 2"/>
              </a:rPr>
              <a:t></a:t>
            </a:r>
            <a:endParaRPr lang="ru-RU" sz="40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55650" y="4725988"/>
            <a:ext cx="7643813" cy="57626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05479" y="4744566"/>
            <a:ext cx="785315" cy="707885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3"/>
                </a:solidFill>
                <a:latin typeface="+mn-lt"/>
                <a:sym typeface="Wingdings 2"/>
              </a:rPr>
              <a:t></a:t>
            </a:r>
            <a:endParaRPr lang="ru-RU" sz="4000" dirty="0">
              <a:solidFill>
                <a:schemeClr val="accent3"/>
              </a:solidFill>
              <a:latin typeface="+mn-lt"/>
            </a:endParaRPr>
          </a:p>
        </p:txBody>
      </p:sp>
      <p:sp>
        <p:nvSpPr>
          <p:cNvPr id="59420" name="Прямоугольник 25"/>
          <p:cNvSpPr>
            <a:spLocks noChangeArrowheads="1"/>
          </p:cNvSpPr>
          <p:nvPr/>
        </p:nvSpPr>
        <p:spPr bwMode="auto">
          <a:xfrm>
            <a:off x="1212850" y="692150"/>
            <a:ext cx="7104063" cy="1223963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ja-JP" sz="1200" b="1">
                <a:latin typeface="Calibri" pitchFamily="34" charset="0"/>
                <a:cs typeface="ＭＳ Ｐゴシック"/>
              </a:rPr>
              <a:t>Внесен комплекс существенных изменений и дополнений в Закон о приватизации (среднесрочное планирование, возможность принятия индивидуальных решений на уровне Правительства РФ по отдельным предприятиям, передача функций продавца юридическим лицам, продажи в электронной форме, развитие схемы «голландский» аукцион, снижение залога для участия в качестве покупателя, расширение требований к прозрачности процедур приватизации)</a:t>
            </a:r>
          </a:p>
        </p:txBody>
      </p:sp>
      <p:sp>
        <p:nvSpPr>
          <p:cNvPr id="59421" name="Прямоугольник 26"/>
          <p:cNvSpPr>
            <a:spLocks noChangeArrowheads="1"/>
          </p:cNvSpPr>
          <p:nvPr/>
        </p:nvSpPr>
        <p:spPr bwMode="auto">
          <a:xfrm>
            <a:off x="1187450" y="2133600"/>
            <a:ext cx="7104063" cy="10795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ja-JP" sz="1200" b="1">
                <a:latin typeface="Calibri" pitchFamily="34" charset="0"/>
                <a:cs typeface="ＭＳ Ｐゴシック"/>
              </a:rPr>
              <a:t>Кардинально сокращен перечень стратегических предприятий и организаций (исключены 267 субъектов - сокращение более чем в 2 раза; в больше степени исключались акционерные общества – их удельный вес в числе организаций перечня снизился до 1/3; существенная часть исключенных организаций – предприятия транспорта и транспортной инфраструктуры)</a:t>
            </a:r>
          </a:p>
        </p:txBody>
      </p:sp>
      <p:sp>
        <p:nvSpPr>
          <p:cNvPr id="59422" name="Прямоугольник 27"/>
          <p:cNvSpPr>
            <a:spLocks noChangeArrowheads="1"/>
          </p:cNvSpPr>
          <p:nvPr/>
        </p:nvSpPr>
        <p:spPr bwMode="auto">
          <a:xfrm>
            <a:off x="1212850" y="3430588"/>
            <a:ext cx="7104063" cy="1077912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ja-JP" sz="1200" b="1">
                <a:latin typeface="Calibri" pitchFamily="34" charset="0"/>
                <a:cs typeface="ＭＳ Ｐゴシック"/>
              </a:rPr>
              <a:t>Определены ориентировочные сроки и индивидуальные схемы приватизации 10 крупнейших компаний и банков, по некоторым из них начался процесс приватизации (в том числе путем сочетания (1) продажи части государственного пакета акций и (2) снижения государственного участия в капитале за счет эмиссии, размещения акций и привлечения внебюджетных инвестиций в развитие компании)</a:t>
            </a:r>
            <a:endParaRPr lang="ru-RU" sz="1200" b="1">
              <a:latin typeface="Calibri" pitchFamily="34" charset="0"/>
            </a:endParaRPr>
          </a:p>
        </p:txBody>
      </p:sp>
      <p:sp>
        <p:nvSpPr>
          <p:cNvPr id="59423" name="Прямоугольник 28"/>
          <p:cNvSpPr>
            <a:spLocks noChangeArrowheads="1"/>
          </p:cNvSpPr>
          <p:nvPr/>
        </p:nvSpPr>
        <p:spPr bwMode="auto">
          <a:xfrm>
            <a:off x="1258888" y="4799013"/>
            <a:ext cx="7104062" cy="14382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accent1"/>
            </a:solidFill>
            <a:miter lim="800000"/>
            <a:headEnd/>
            <a:tailEnd/>
          </a:ln>
        </p:spPr>
        <p:txBody>
          <a:bodyPr tIns="0" bIns="0" anchor="ctr"/>
          <a:lstStyle/>
          <a:p>
            <a:pPr eaLnBrk="0" hangingPunct="0">
              <a:spcBef>
                <a:spcPct val="20000"/>
              </a:spcBef>
              <a:buFont typeface="Arial" charset="0"/>
              <a:buNone/>
            </a:pPr>
            <a:r>
              <a:rPr lang="ru-RU" altLang="ja-JP" sz="1200" b="1">
                <a:latin typeface="Calibri" pitchFamily="34" charset="0"/>
                <a:cs typeface="ＭＳ Ｐゴシック"/>
              </a:rPr>
              <a:t>Произошла существенная активизация процессов практической подготовки и осуществления приватизации компаний (в 2010 году </a:t>
            </a:r>
            <a:r>
              <a:rPr lang="ru-RU" sz="1200" b="1">
                <a:latin typeface="Calibri" pitchFamily="34" charset="0"/>
              </a:rPr>
              <a:t>планировалась приватизация находящихся в федеральной собственности акций примерно 750 АО, 250 ФГУП – были проданы 134 пакета акций, приватизация оставшихся пакетов перенесена на 2011 год; поступления от приватизации планировались на 2010 год уровне 18 млрд. руб. – было получено порядка 23 млрд. руб., наиболее крупные продажи – Росгосстрах, Московский метрострой, НАТИ)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2632</Words>
  <Application>Microsoft Office PowerPoint</Application>
  <PresentationFormat>On-screen Show (4:3)</PresentationFormat>
  <Paragraphs>254</Paragraphs>
  <Slides>19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Times New Roman</vt:lpstr>
      <vt:lpstr>Wingdings 2</vt:lpstr>
      <vt:lpstr>ＭＳ Ｐゴシック</vt:lpstr>
      <vt:lpstr>Wingdings</vt:lpstr>
      <vt:lpstr>Тема Office</vt:lpstr>
      <vt:lpstr>Диаграмма</vt:lpstr>
      <vt:lpstr>Диаграмма Microsoft Excel</vt:lpstr>
      <vt:lpstr>Основные направления  и необходимые меры в сфере управления государственной собственностью и приватизации </vt:lpstr>
      <vt:lpstr>Госсектор: эмпирические и теоретические аргументы «за» и «против»</vt:lpstr>
      <vt:lpstr>Сокращение госсектора в российской экономике:  прикладные аргументы </vt:lpstr>
      <vt:lpstr>Масштабы госсектора: оценки и тенденции</vt:lpstr>
      <vt:lpstr>Изменение численности ФГУП и АО с государственным участием</vt:lpstr>
      <vt:lpstr>Слайд 6</vt:lpstr>
      <vt:lpstr>Слайд 7</vt:lpstr>
      <vt:lpstr>Слайд 8</vt:lpstr>
      <vt:lpstr>Слайд 9</vt:lpstr>
      <vt:lpstr>Динамика приватизации, 2002-2010 гг.</vt:lpstr>
      <vt:lpstr>Особенности приватизационной политики 2010-2011 годов</vt:lpstr>
      <vt:lpstr>Риски </vt:lpstr>
      <vt:lpstr>«Новое измерение» приватизационной политики</vt:lpstr>
      <vt:lpstr>Принципы государственной политики по управлению государственной собственностью и приватизации</vt:lpstr>
      <vt:lpstr>Приоритетные задачи 2012-2020</vt:lpstr>
      <vt:lpstr>Этап 1: 2012-2015</vt:lpstr>
      <vt:lpstr>Этап 2: 2016-2020</vt:lpstr>
      <vt:lpstr>Предлагаемые меры: структура по задачам и направлениям</vt:lpstr>
      <vt:lpstr>Основные предлагаемые новации</vt:lpstr>
    </vt:vector>
  </TitlesOfParts>
  <Company>Academy of National Economy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Экономическая система, реформы и государственная собственность: предпочтения россиян    http://www.levada.ru/press, % опрошенных</dc:title>
  <dc:creator>admin</dc:creator>
  <cp:lastModifiedBy>Adm</cp:lastModifiedBy>
  <cp:revision>453</cp:revision>
  <dcterms:created xsi:type="dcterms:W3CDTF">2011-03-20T13:03:13Z</dcterms:created>
  <dcterms:modified xsi:type="dcterms:W3CDTF">2011-07-19T10:08:53Z</dcterms:modified>
</cp:coreProperties>
</file>